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6" r:id="rId2"/>
    <p:sldId id="257" r:id="rId3"/>
    <p:sldId id="258" r:id="rId4"/>
    <p:sldId id="308" r:id="rId5"/>
    <p:sldId id="309" r:id="rId6"/>
    <p:sldId id="310" r:id="rId7"/>
    <p:sldId id="311" r:id="rId8"/>
    <p:sldId id="312" r:id="rId9"/>
    <p:sldId id="313" r:id="rId10"/>
    <p:sldId id="315" r:id="rId11"/>
    <p:sldId id="316" r:id="rId12"/>
    <p:sldId id="323" r:id="rId13"/>
    <p:sldId id="317" r:id="rId14"/>
    <p:sldId id="318" r:id="rId15"/>
    <p:sldId id="319" r:id="rId16"/>
    <p:sldId id="324" r:id="rId17"/>
    <p:sldId id="325" r:id="rId18"/>
    <p:sldId id="326" r:id="rId19"/>
    <p:sldId id="327" r:id="rId20"/>
    <p:sldId id="328" r:id="rId21"/>
    <p:sldId id="329" r:id="rId22"/>
    <p:sldId id="330" r:id="rId23"/>
    <p:sldId id="331" r:id="rId24"/>
    <p:sldId id="320" r:id="rId25"/>
    <p:sldId id="334" r:id="rId26"/>
    <p:sldId id="332" r:id="rId27"/>
    <p:sldId id="333" r:id="rId28"/>
    <p:sldId id="29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71777" autoAdjust="0"/>
  </p:normalViewPr>
  <p:slideViewPr>
    <p:cSldViewPr snapToGrid="0" snapToObjects="1">
      <p:cViewPr>
        <p:scale>
          <a:sx n="80" d="100"/>
          <a:sy n="80" d="100"/>
        </p:scale>
        <p:origin x="-251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AC96F7-0EA2-DD4E-B958-B70E3214F2BF}" type="datetimeFigureOut">
              <a:rPr lang="en-US" smtClean="0"/>
              <a:pPr/>
              <a:t>15-10-13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3204D-4A3B-3442-9C05-BE228C3C00D0}" type="slidenum">
              <a:rPr lang="en-CA" smtClean="0"/>
              <a:pPr/>
              <a:t>‹#›</a:t>
            </a:fld>
            <a:endParaRPr lang="en-CA"/>
          </a:p>
        </p:txBody>
      </p:sp>
    </p:spTree>
    <p:extLst>
      <p:ext uri="{BB962C8B-B14F-4D97-AF65-F5344CB8AC3E}">
        <p14:creationId xmlns:p14="http://schemas.microsoft.com/office/powerpoint/2010/main" val="36073223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t>
            </a:r>
            <a:r>
              <a:rPr lang="en-US" baseline="0" dirty="0" err="1" smtClean="0"/>
              <a:t>BrainReach</a:t>
            </a:r>
            <a:r>
              <a:rPr lang="en-US" baseline="0" dirty="0" smtClean="0"/>
              <a:t> Educators, you’ll be teaching neuroscience-based interactive workshops in grade 4 classes. In most cases, 8 workshops will be given in the same classes on a monthly basis. A few schools have requested slightly different schedules, and this was indicated in your matching email if applicable. </a:t>
            </a:r>
          </a:p>
          <a:p>
            <a:endParaRPr lang="en-US" baseline="0" dirty="0" smtClean="0"/>
          </a:p>
          <a:p>
            <a:r>
              <a:rPr lang="en-US" baseline="0" dirty="0" err="1" smtClean="0"/>
              <a:t>BrainReach</a:t>
            </a:r>
            <a:r>
              <a:rPr lang="en-US" baseline="0" dirty="0" smtClean="0"/>
              <a:t> elementary has 3 main goals. The first is to provide scientific engagement to grade 4 students in schools that might not otherwise have the resources to offer science activities, such as field trips or equipment for experiments, that show students that science can be fun. We aim to show the students that science is interesting and fun, relevant to their daily life, and that anyone can do it. Neuroscience is a great topic through which to do this since its tangible and relevant to everything that the students do. Its important to remember this objective during your presentations- learning the facts is important, but the main goal is to show them that science is fun and interesting. Remembering how fun and interesting that brain class was will stick with them for a long time, remembering the exact name of every brain cell probably won’t. </a:t>
            </a:r>
          </a:p>
          <a:p>
            <a:endParaRPr lang="en-US" baseline="0" dirty="0" smtClean="0"/>
          </a:p>
          <a:p>
            <a:r>
              <a:rPr lang="en-US" baseline="0" dirty="0" smtClean="0"/>
              <a:t>The second goal is to provide teachers with a support network for their science inquiries. This network consists of you, the </a:t>
            </a:r>
            <a:r>
              <a:rPr lang="en-US" baseline="0" dirty="0" err="1" smtClean="0"/>
              <a:t>BrainReach</a:t>
            </a:r>
            <a:r>
              <a:rPr lang="en-US" baseline="0" dirty="0" smtClean="0"/>
              <a:t> Educators, as well as the </a:t>
            </a:r>
            <a:r>
              <a:rPr lang="en-US" baseline="0" dirty="0" err="1" smtClean="0"/>
              <a:t>BrainReach</a:t>
            </a:r>
            <a:r>
              <a:rPr lang="en-US" baseline="0" dirty="0" smtClean="0"/>
              <a:t> committees. The committees prepare 2 teachers packages each year and email them to the teachers. These packages contain additional information, such as common questions or myths, about the presentation topics and neuroscience in general, as well as ideas for activities they can implement in their classes. The committees are also available to answer questions throughout the year. If your teachers (or students!) have questions about the presentation topics, neuroscience in general, or how they can further neuroscience education in their classes, try your best to answer them. If you’re not sure how to answer it, make sure to look for the answer or contact the </a:t>
            </a:r>
            <a:r>
              <a:rPr lang="en-US" baseline="0" dirty="0" err="1" smtClean="0"/>
              <a:t>brainreach</a:t>
            </a:r>
            <a:r>
              <a:rPr lang="en-US" baseline="0" dirty="0" smtClean="0"/>
              <a:t> committee, and get back to them.  </a:t>
            </a:r>
          </a:p>
          <a:p>
            <a:endParaRPr lang="en-US" baseline="0" dirty="0" smtClean="0"/>
          </a:p>
          <a:p>
            <a:r>
              <a:rPr lang="en-US" baseline="0" dirty="0" smtClean="0"/>
              <a:t>The third goal is to provide the </a:t>
            </a:r>
            <a:r>
              <a:rPr lang="en-US" baseline="0" dirty="0" err="1" smtClean="0"/>
              <a:t>BrainReach</a:t>
            </a:r>
            <a:r>
              <a:rPr lang="en-US" baseline="0" dirty="0" smtClean="0"/>
              <a:t> Educators with the opportunity to build teaching skills. Teaching is an extremely important skill for both academic and non-academic careers, and teaching children is especially useful since a variety of teaching methods are applied and it provides the opportunity to develop skills in preparing and delivering clear explanations. </a:t>
            </a:r>
            <a:endParaRPr lang="en-US" dirty="0"/>
          </a:p>
        </p:txBody>
      </p:sp>
      <p:sp>
        <p:nvSpPr>
          <p:cNvPr id="4" name="Slide Number Placeholder 3"/>
          <p:cNvSpPr>
            <a:spLocks noGrp="1"/>
          </p:cNvSpPr>
          <p:nvPr>
            <p:ph type="sldNum" sz="quarter" idx="10"/>
          </p:nvPr>
        </p:nvSpPr>
        <p:spPr/>
        <p:txBody>
          <a:bodyPr/>
          <a:lstStyle/>
          <a:p>
            <a:fld id="{70D3204D-4A3B-3442-9C05-BE228C3C00D0}" type="slidenum">
              <a:rPr lang="en-CA" smtClean="0"/>
              <a:pPr/>
              <a:t>3</a:t>
            </a:fld>
            <a:endParaRPr lang="en-CA"/>
          </a:p>
        </p:txBody>
      </p:sp>
    </p:spTree>
    <p:extLst>
      <p:ext uri="{BB962C8B-B14F-4D97-AF65-F5344CB8AC3E}">
        <p14:creationId xmlns:p14="http://schemas.microsoft.com/office/powerpoint/2010/main" val="169214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4: </a:t>
            </a:r>
            <a:r>
              <a:rPr lang="en-US" dirty="0" smtClean="0"/>
              <a:t>Click the question to go to the answer page. </a:t>
            </a:r>
          </a:p>
          <a:p>
            <a:endParaRPr lang="en-US" dirty="0"/>
          </a:p>
        </p:txBody>
      </p:sp>
      <p:sp>
        <p:nvSpPr>
          <p:cNvPr id="4" name="Slide Number Placeholder 3"/>
          <p:cNvSpPr>
            <a:spLocks noGrp="1"/>
          </p:cNvSpPr>
          <p:nvPr>
            <p:ph type="sldNum" sz="quarter" idx="10"/>
          </p:nvPr>
        </p:nvSpPr>
        <p:spPr/>
        <p:txBody>
          <a:bodyPr/>
          <a:lstStyle/>
          <a:p>
            <a:fld id="{B72A0D48-5B89-4F17-B00B-B6AE57E1321D}" type="slidenum">
              <a:rPr lang="fr-FR" smtClean="0"/>
              <a:pPr/>
              <a:t>19</a:t>
            </a:fld>
            <a:endParaRPr lang="fr-FR"/>
          </a:p>
        </p:txBody>
      </p:sp>
    </p:spTree>
    <p:extLst>
      <p:ext uri="{BB962C8B-B14F-4D97-AF65-F5344CB8AC3E}">
        <p14:creationId xmlns:p14="http://schemas.microsoft.com/office/powerpoint/2010/main" val="336587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Slide 5: </a:t>
            </a:r>
            <a:r>
              <a:rPr lang="en-US" dirty="0" smtClean="0"/>
              <a:t>Click the question to go to the answer page. </a:t>
            </a:r>
          </a:p>
          <a:p>
            <a:endParaRPr lang="en-US" b="0" dirty="0" smtClean="0"/>
          </a:p>
        </p:txBody>
      </p:sp>
      <p:sp>
        <p:nvSpPr>
          <p:cNvPr id="4" name="Slide Number Placeholder 3"/>
          <p:cNvSpPr>
            <a:spLocks noGrp="1"/>
          </p:cNvSpPr>
          <p:nvPr>
            <p:ph type="sldNum" sz="quarter" idx="10"/>
          </p:nvPr>
        </p:nvSpPr>
        <p:spPr/>
        <p:txBody>
          <a:bodyPr/>
          <a:lstStyle/>
          <a:p>
            <a:fld id="{B72A0D48-5B89-4F17-B00B-B6AE57E1321D}" type="slidenum">
              <a:rPr lang="fr-FR" smtClean="0"/>
              <a:pPr/>
              <a:t>20</a:t>
            </a:fld>
            <a:endParaRPr lang="fr-FR"/>
          </a:p>
        </p:txBody>
      </p:sp>
    </p:spTree>
    <p:extLst>
      <p:ext uri="{BB962C8B-B14F-4D97-AF65-F5344CB8AC3E}">
        <p14:creationId xmlns:p14="http://schemas.microsoft.com/office/powerpoint/2010/main" val="140338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Slide 6:</a:t>
            </a: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Recall from last class that neuroscientists are scientists who study the brain and the nervous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brain is an organ and is part of the nervous system. It is the control center for our bodies and all animals have a brain.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Click the blue star to return to the Brain Boost Home page or the red star finish the Brain Boost and to continue with the presentation. </a:t>
            </a:r>
            <a:endParaRPr lang="en-US" b="0" dirty="0" smtClean="0"/>
          </a:p>
          <a:p>
            <a:endParaRPr lang="en-CA" baseline="0" dirty="0" smtClean="0"/>
          </a:p>
        </p:txBody>
      </p:sp>
      <p:sp>
        <p:nvSpPr>
          <p:cNvPr id="4" name="Slide Number Placeholder 3"/>
          <p:cNvSpPr>
            <a:spLocks noGrp="1"/>
          </p:cNvSpPr>
          <p:nvPr>
            <p:ph type="sldNum" sz="quarter" idx="10"/>
          </p:nvPr>
        </p:nvSpPr>
        <p:spPr/>
        <p:txBody>
          <a:bodyPr/>
          <a:lstStyle/>
          <a:p>
            <a:fld id="{9997DE5E-61CD-48C2-9C27-BA7C93BFD2AE}" type="slidenum">
              <a:rPr lang="en-US" smtClean="0"/>
              <a:pPr/>
              <a:t>21</a:t>
            </a:fld>
            <a:endParaRPr lang="en-US"/>
          </a:p>
        </p:txBody>
      </p:sp>
    </p:spTree>
    <p:extLst>
      <p:ext uri="{BB962C8B-B14F-4D97-AF65-F5344CB8AC3E}">
        <p14:creationId xmlns:p14="http://schemas.microsoft.com/office/powerpoint/2010/main" val="1466348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7:</a:t>
            </a:r>
          </a:p>
          <a:p>
            <a:r>
              <a:rPr lang="en-US" b="0" baseline="0" dirty="0" smtClean="0"/>
              <a:t>Folds in the brain allow for a larger surface area to store more information. Ask the students to recall the activity where they had to put a piece of paper in their pocket. They had to crumple or fold the piece of paper in order to fit it in the pocket. The brain is grooved for the same reason; to be able to fit so much information in a limited space or container (the skull). </a:t>
            </a:r>
          </a:p>
          <a:p>
            <a:endParaRPr lang="en-US" b="0" baseline="0" dirty="0" smtClean="0"/>
          </a:p>
          <a:p>
            <a:r>
              <a:rPr lang="en-US" b="0" baseline="0" dirty="0" smtClean="0"/>
              <a:t>Click the blue star to return to the Brain Boost Home page or the red star finish the Brain Boost and to continue with the presentation. </a:t>
            </a:r>
            <a:endParaRPr lang="en-US" b="0" dirty="0"/>
          </a:p>
        </p:txBody>
      </p:sp>
      <p:sp>
        <p:nvSpPr>
          <p:cNvPr id="4" name="Slide Number Placeholder 3"/>
          <p:cNvSpPr>
            <a:spLocks noGrp="1"/>
          </p:cNvSpPr>
          <p:nvPr>
            <p:ph type="sldNum" sz="quarter" idx="10"/>
          </p:nvPr>
        </p:nvSpPr>
        <p:spPr/>
        <p:txBody>
          <a:bodyPr/>
          <a:lstStyle/>
          <a:p>
            <a:fld id="{B72A0D48-5B89-4F17-B00B-B6AE57E1321D}" type="slidenum">
              <a:rPr lang="fr-FR" smtClean="0"/>
              <a:pPr/>
              <a:t>22</a:t>
            </a:fld>
            <a:endParaRPr lang="fr-FR"/>
          </a:p>
        </p:txBody>
      </p:sp>
    </p:spTree>
    <p:extLst>
      <p:ext uri="{BB962C8B-B14F-4D97-AF65-F5344CB8AC3E}">
        <p14:creationId xmlns:p14="http://schemas.microsoft.com/office/powerpoint/2010/main" val="126048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8:</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a:t>
            </a:r>
            <a:r>
              <a:rPr lang="en-US" b="0" baseline="0" dirty="0" smtClean="0"/>
              <a:t> bump is called a “</a:t>
            </a:r>
            <a:r>
              <a:rPr lang="en-US" b="0" baseline="0" dirty="0" err="1" smtClean="0"/>
              <a:t>gyrus</a:t>
            </a:r>
            <a:r>
              <a:rPr lang="en-US" b="0" baseline="0" dirty="0" smtClean="0"/>
              <a:t>” and a groove is called a “sulcus”.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Click the blue star to return to the Brain Boost Home page or the red star finish the Brain Boost and to continue with the presentation. </a:t>
            </a:r>
            <a:endParaRPr lang="en-US" b="0" dirty="0" smtClean="0"/>
          </a:p>
          <a:p>
            <a:endParaRPr lang="en-US" dirty="0"/>
          </a:p>
        </p:txBody>
      </p:sp>
      <p:sp>
        <p:nvSpPr>
          <p:cNvPr id="4" name="Slide Number Placeholder 3"/>
          <p:cNvSpPr>
            <a:spLocks noGrp="1"/>
          </p:cNvSpPr>
          <p:nvPr>
            <p:ph type="sldNum" sz="quarter" idx="10"/>
          </p:nvPr>
        </p:nvSpPr>
        <p:spPr/>
        <p:txBody>
          <a:bodyPr/>
          <a:lstStyle/>
          <a:p>
            <a:fld id="{B72A0D48-5B89-4F17-B00B-B6AE57E1321D}" type="slidenum">
              <a:rPr lang="fr-FR" smtClean="0"/>
              <a:pPr/>
              <a:t>23</a:t>
            </a:fld>
            <a:endParaRPr lang="fr-FR"/>
          </a:p>
        </p:txBody>
      </p:sp>
    </p:spTree>
    <p:extLst>
      <p:ext uri="{BB962C8B-B14F-4D97-AF65-F5344CB8AC3E}">
        <p14:creationId xmlns:p14="http://schemas.microsoft.com/office/powerpoint/2010/main" val="568688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3204D-4A3B-3442-9C05-BE228C3C00D0}" type="slidenum">
              <a:rPr lang="en-CA" smtClean="0"/>
              <a:pPr/>
              <a:t>6</a:t>
            </a:fld>
            <a:endParaRPr lang="en-CA"/>
          </a:p>
        </p:txBody>
      </p:sp>
    </p:spTree>
    <p:extLst>
      <p:ext uri="{BB962C8B-B14F-4D97-AF65-F5344CB8AC3E}">
        <p14:creationId xmlns:p14="http://schemas.microsoft.com/office/powerpoint/2010/main" val="175748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very important that you follow through</a:t>
            </a:r>
            <a:r>
              <a:rPr lang="en-US" baseline="0" dirty="0" smtClean="0"/>
              <a:t> with your commitment to be a </a:t>
            </a:r>
            <a:r>
              <a:rPr lang="en-US" baseline="0" dirty="0" err="1" smtClean="0"/>
              <a:t>BrainReach</a:t>
            </a:r>
            <a:r>
              <a:rPr lang="en-US" baseline="0" dirty="0" smtClean="0"/>
              <a:t> Educator and teach all 8 sessions in your classes. However, we understand that unexpected situations come up. </a:t>
            </a:r>
            <a:endParaRPr lang="en-US" dirty="0"/>
          </a:p>
        </p:txBody>
      </p:sp>
      <p:sp>
        <p:nvSpPr>
          <p:cNvPr id="4" name="Slide Number Placeholder 3"/>
          <p:cNvSpPr>
            <a:spLocks noGrp="1"/>
          </p:cNvSpPr>
          <p:nvPr>
            <p:ph type="sldNum" sz="quarter" idx="10"/>
          </p:nvPr>
        </p:nvSpPr>
        <p:spPr/>
        <p:txBody>
          <a:bodyPr/>
          <a:lstStyle/>
          <a:p>
            <a:fld id="{70D3204D-4A3B-3442-9C05-BE228C3C00D0}" type="slidenum">
              <a:rPr lang="en-CA" smtClean="0"/>
              <a:pPr/>
              <a:t>7</a:t>
            </a:fld>
            <a:endParaRPr lang="en-CA"/>
          </a:p>
        </p:txBody>
      </p:sp>
    </p:spTree>
    <p:extLst>
      <p:ext uri="{BB962C8B-B14F-4D97-AF65-F5344CB8AC3E}">
        <p14:creationId xmlns:p14="http://schemas.microsoft.com/office/powerpoint/2010/main" val="428183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3204D-4A3B-3442-9C05-BE228C3C00D0}" type="slidenum">
              <a:rPr lang="en-CA" smtClean="0"/>
              <a:pPr/>
              <a:t>8</a:t>
            </a:fld>
            <a:endParaRPr lang="en-CA"/>
          </a:p>
        </p:txBody>
      </p:sp>
    </p:spTree>
    <p:extLst>
      <p:ext uri="{BB962C8B-B14F-4D97-AF65-F5344CB8AC3E}">
        <p14:creationId xmlns:p14="http://schemas.microsoft.com/office/powerpoint/2010/main" val="184722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Material</a:t>
            </a:r>
            <a:r>
              <a:rPr lang="en-US" baseline="0" dirty="0" smtClean="0"/>
              <a:t> packages vary by session, but can include the following items: summary handouts to be given at the end of each session, printed materials (ex. matching cards) for activities, or other materials for activities, such as brain models or a microscope.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It is much preferred to pick up material while the office is open, but in special circumstances, we can arrange after-hours pickup if advance notice is given.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Material will be ready at least one day before </a:t>
            </a:r>
            <a:r>
              <a:rPr lang="en-US" baseline="0" smtClean="0"/>
              <a:t>the presentation. </a:t>
            </a:r>
            <a:endParaRPr lang="en-US" baseline="0" dirty="0" smtClean="0"/>
          </a:p>
        </p:txBody>
      </p:sp>
      <p:sp>
        <p:nvSpPr>
          <p:cNvPr id="4" name="Slide Number Placeholder 3"/>
          <p:cNvSpPr>
            <a:spLocks noGrp="1"/>
          </p:cNvSpPr>
          <p:nvPr>
            <p:ph type="sldNum" sz="quarter" idx="10"/>
          </p:nvPr>
        </p:nvSpPr>
        <p:spPr/>
        <p:txBody>
          <a:bodyPr/>
          <a:lstStyle/>
          <a:p>
            <a:fld id="{70D3204D-4A3B-3442-9C05-BE228C3C00D0}" type="slidenum">
              <a:rPr lang="en-CA" smtClean="0"/>
              <a:pPr/>
              <a:t>9</a:t>
            </a:fld>
            <a:endParaRPr lang="en-CA"/>
          </a:p>
        </p:txBody>
      </p:sp>
    </p:spTree>
    <p:extLst>
      <p:ext uri="{BB962C8B-B14F-4D97-AF65-F5344CB8AC3E}">
        <p14:creationId xmlns:p14="http://schemas.microsoft.com/office/powerpoint/2010/main" val="1924060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a:t>
            </a:r>
            <a:r>
              <a:rPr lang="en-US" baseline="0" dirty="0" smtClean="0"/>
              <a:t> go to the wiki at this address and register for access as soon as possible!</a:t>
            </a:r>
            <a:endParaRPr lang="en-US" dirty="0"/>
          </a:p>
        </p:txBody>
      </p:sp>
      <p:sp>
        <p:nvSpPr>
          <p:cNvPr id="4" name="Slide Number Placeholder 3"/>
          <p:cNvSpPr>
            <a:spLocks noGrp="1"/>
          </p:cNvSpPr>
          <p:nvPr>
            <p:ph type="sldNum" sz="quarter" idx="10"/>
          </p:nvPr>
        </p:nvSpPr>
        <p:spPr/>
        <p:txBody>
          <a:bodyPr/>
          <a:lstStyle/>
          <a:p>
            <a:fld id="{70D3204D-4A3B-3442-9C05-BE228C3C00D0}" type="slidenum">
              <a:rPr lang="en-CA" smtClean="0"/>
              <a:pPr/>
              <a:t>11</a:t>
            </a:fld>
            <a:endParaRPr lang="en-CA"/>
          </a:p>
        </p:txBody>
      </p:sp>
    </p:spTree>
    <p:extLst>
      <p:ext uri="{BB962C8B-B14F-4D97-AF65-F5344CB8AC3E}">
        <p14:creationId xmlns:p14="http://schemas.microsoft.com/office/powerpoint/2010/main" val="396897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D3204D-4A3B-3442-9C05-BE228C3C00D0}" type="slidenum">
              <a:rPr lang="en-CA" smtClean="0"/>
              <a:pPr/>
              <a:t>16</a:t>
            </a:fld>
            <a:endParaRPr lang="en-CA"/>
          </a:p>
        </p:txBody>
      </p:sp>
    </p:spTree>
    <p:extLst>
      <p:ext uri="{BB962C8B-B14F-4D97-AF65-F5344CB8AC3E}">
        <p14:creationId xmlns:p14="http://schemas.microsoft.com/office/powerpoint/2010/main" val="165199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Slide 2</a:t>
            </a:r>
            <a:r>
              <a:rPr lang="en-CA" sz="1200" b="1" kern="1200" baseline="0" dirty="0" smtClean="0">
                <a:solidFill>
                  <a:schemeClr val="tx1"/>
                </a:solidFill>
                <a:effectLst/>
                <a:latin typeface="+mn-lt"/>
                <a:ea typeface="+mn-ea"/>
                <a:cs typeface="+mn-cs"/>
              </a:rPr>
              <a:t> </a:t>
            </a:r>
            <a:r>
              <a:rPr lang="en-CA" sz="1200" b="1" kern="1200" dirty="0" smtClean="0">
                <a:solidFill>
                  <a:schemeClr val="tx1"/>
                </a:solidFill>
                <a:effectLst/>
                <a:latin typeface="+mn-lt"/>
                <a:ea typeface="+mn-ea"/>
                <a:cs typeface="+mn-cs"/>
              </a:rPr>
              <a:t>(slides 2-8 should take ~ 5</a:t>
            </a:r>
            <a:r>
              <a:rPr lang="en-CA" sz="1200" b="1" kern="1200" baseline="0" dirty="0" smtClean="0">
                <a:solidFill>
                  <a:schemeClr val="tx1"/>
                </a:solidFill>
                <a:effectLst/>
                <a:latin typeface="+mn-lt"/>
                <a:ea typeface="+mn-ea"/>
                <a:cs typeface="+mn-cs"/>
              </a:rPr>
              <a:t> minutes)</a:t>
            </a:r>
            <a:r>
              <a:rPr lang="en-CA" sz="1200" b="1"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It’s very important to review with the students what they have already learned.  Start the class with the “Brain</a:t>
            </a:r>
            <a:r>
              <a:rPr lang="en-CA" sz="1200" kern="1200" baseline="0" dirty="0" smtClean="0">
                <a:solidFill>
                  <a:schemeClr val="tx1"/>
                </a:solidFill>
                <a:effectLst/>
                <a:latin typeface="+mn-lt"/>
                <a:ea typeface="+mn-ea"/>
                <a:cs typeface="+mn-cs"/>
              </a:rPr>
              <a:t> Boost”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Take 2 minutes to explain the game: This is an activity to help them review what they learned from the previous session. The game consists of 3 questions based on the material from the previous session. Students will choose a category (without knowing the question) and will then answer a question from that category. To make it more challenging, you can time the class to see how fast they can complete the Brain Boost and see if they can break their record in the following session! (The rest of the sessions will also start with a Brain Boost) Follow these steps to lead the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1. Choose a student who would like to participate. You can ask everyone who wants to participate to raise their hands, and choose the student who raised their hand first. Alternatively, you could write down a number between 1 and 10 (secretly so no one else sees), ask the students to call out what they think the number is, and choose the first one you hear with the correct number. Feel free to use any other method that you would like, as long as it is fair and only students who want to participate are chosen.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Only one student can choose and answer a question at a time.</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2. Ask the chosen student to choose a category from the 3 listed on this slide. C</a:t>
            </a:r>
            <a:r>
              <a:rPr lang="en-CA" sz="1200" kern="1200" dirty="0" smtClean="0">
                <a:solidFill>
                  <a:schemeClr val="tx1"/>
                </a:solidFill>
                <a:effectLst/>
                <a:latin typeface="+mn-lt"/>
                <a:ea typeface="+mn-ea"/>
                <a:cs typeface="+mn-cs"/>
              </a:rPr>
              <a:t>lick that link (category name) on this slide to go to the slide with that</a:t>
            </a:r>
            <a:r>
              <a:rPr lang="en-CA" sz="1200" kern="1200" baseline="0" dirty="0" smtClean="0">
                <a:solidFill>
                  <a:schemeClr val="tx1"/>
                </a:solidFill>
                <a:effectLst/>
                <a:latin typeface="+mn-lt"/>
                <a:ea typeface="+mn-ea"/>
                <a:cs typeface="+mn-cs"/>
              </a:rPr>
              <a:t> category’s</a:t>
            </a:r>
            <a:r>
              <a:rPr lang="en-CA" sz="1200" kern="1200" dirty="0" smtClean="0">
                <a:solidFill>
                  <a:schemeClr val="tx1"/>
                </a:solidFill>
                <a:effectLst/>
                <a:latin typeface="+mn-lt"/>
                <a:ea typeface="+mn-ea"/>
                <a:cs typeface="+mn-cs"/>
              </a:rPr>
              <a:t> question</a:t>
            </a:r>
            <a:r>
              <a:rPr lang="en-CA" sz="1200" kern="1200" baseline="0" dirty="0" smtClean="0">
                <a:solidFill>
                  <a:schemeClr val="tx1"/>
                </a:solidFill>
                <a:effectLst/>
                <a:latin typeface="+mn-lt"/>
                <a:ea typeface="+mn-ea"/>
                <a:cs typeface="+mn-cs"/>
              </a:rPr>
              <a:t>. The categories can be chosen in any order.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3. Read the question aloud and give the student a few seconds to answer. The student answering can ask a classmate for help if they do not know the answer.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If they get it wrong, tell them that it was a good try but wasn’t the answer you were looking for, and choose another student (using the same method you used in step 1) to answer the same question. </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Its best to have the students answer the questions without looking at the poster or summary sheet, but if they are struggling with a question, you can hint to them that they might be able to find the answer there.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4. Once the correct answer was given, c</a:t>
            </a:r>
            <a:r>
              <a:rPr lang="en-CA" sz="1200" kern="1200" dirty="0" smtClean="0">
                <a:solidFill>
                  <a:schemeClr val="tx1"/>
                </a:solidFill>
                <a:effectLst/>
                <a:latin typeface="+mn-lt"/>
                <a:ea typeface="+mn-ea"/>
                <a:cs typeface="+mn-cs"/>
              </a:rPr>
              <a:t>lick the question to go to the answer slide</a:t>
            </a:r>
            <a:r>
              <a:rPr lang="en-CA" sz="1200" kern="1200" baseline="0" dirty="0" smtClean="0">
                <a:solidFill>
                  <a:schemeClr val="tx1"/>
                </a:solidFill>
                <a:effectLst/>
                <a:latin typeface="+mn-lt"/>
                <a:ea typeface="+mn-ea"/>
                <a:cs typeface="+mn-cs"/>
              </a:rPr>
              <a:t> and briefly review that concept.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Repeat these steps for the remaining two questions, choosing different students each time. </a:t>
            </a:r>
            <a:r>
              <a:rPr lang="en-CA" sz="1200" kern="1200" dirty="0" smtClean="0">
                <a:solidFill>
                  <a:schemeClr val="tx1"/>
                </a:solidFill>
                <a:effectLst/>
                <a:latin typeface="+mn-lt"/>
                <a:ea typeface="+mn-ea"/>
                <a:cs typeface="+mn-cs"/>
              </a:rPr>
              <a:t>Each question/answer</a:t>
            </a:r>
            <a:r>
              <a:rPr lang="en-CA" sz="1200" kern="1200" baseline="0" dirty="0" smtClean="0">
                <a:solidFill>
                  <a:schemeClr val="tx1"/>
                </a:solidFill>
                <a:effectLst/>
                <a:latin typeface="+mn-lt"/>
                <a:ea typeface="+mn-ea"/>
                <a:cs typeface="+mn-cs"/>
              </a:rPr>
              <a:t> should take approximately one minute.</a:t>
            </a:r>
          </a:p>
        </p:txBody>
      </p:sp>
      <p:sp>
        <p:nvSpPr>
          <p:cNvPr id="4" name="Slide Number Placeholder 3"/>
          <p:cNvSpPr>
            <a:spLocks noGrp="1"/>
          </p:cNvSpPr>
          <p:nvPr>
            <p:ph type="sldNum" sz="quarter" idx="10"/>
          </p:nvPr>
        </p:nvSpPr>
        <p:spPr/>
        <p:txBody>
          <a:bodyPr/>
          <a:lstStyle/>
          <a:p>
            <a:fld id="{B72A0D48-5B89-4F17-B00B-B6AE57E1321D}" type="slidenum">
              <a:rPr lang="fr-FR" smtClean="0"/>
              <a:pPr/>
              <a:t>17</a:t>
            </a:fld>
            <a:endParaRPr lang="fr-FR"/>
          </a:p>
        </p:txBody>
      </p:sp>
    </p:spTree>
    <p:extLst>
      <p:ext uri="{BB962C8B-B14F-4D97-AF65-F5344CB8AC3E}">
        <p14:creationId xmlns:p14="http://schemas.microsoft.com/office/powerpoint/2010/main" val="67118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 </a:t>
            </a:r>
            <a:r>
              <a:rPr lang="en-US" dirty="0" smtClean="0"/>
              <a:t>Click the question to go to the answer page. </a:t>
            </a:r>
            <a:endParaRPr lang="en-US" dirty="0"/>
          </a:p>
        </p:txBody>
      </p:sp>
      <p:sp>
        <p:nvSpPr>
          <p:cNvPr id="4" name="Slide Number Placeholder 3"/>
          <p:cNvSpPr>
            <a:spLocks noGrp="1"/>
          </p:cNvSpPr>
          <p:nvPr>
            <p:ph type="sldNum" sz="quarter" idx="10"/>
          </p:nvPr>
        </p:nvSpPr>
        <p:spPr/>
        <p:txBody>
          <a:bodyPr/>
          <a:lstStyle/>
          <a:p>
            <a:fld id="{B72A0D48-5B89-4F17-B00B-B6AE57E1321D}" type="slidenum">
              <a:rPr lang="fr-FR" smtClean="0"/>
              <a:pPr/>
              <a:t>18</a:t>
            </a:fld>
            <a:endParaRPr lang="fr-FR"/>
          </a:p>
        </p:txBody>
      </p:sp>
    </p:spTree>
    <p:extLst>
      <p:ext uri="{BB962C8B-B14F-4D97-AF65-F5344CB8AC3E}">
        <p14:creationId xmlns:p14="http://schemas.microsoft.com/office/powerpoint/2010/main" val="133843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268940" y="268288"/>
            <a:ext cx="182880" cy="3886853"/>
          </a:xfrm>
          <a:prstGeom prst="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CA"/>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97FCB272-427B-F04E-829F-0755BE790208}" type="slidenum">
              <a:rPr lang="en-CA" smtClean="0"/>
              <a:pPr/>
              <a:t>‹#›</a:t>
            </a:fld>
            <a:endParaRPr lang="en-CA"/>
          </a:p>
        </p:txBody>
      </p:sp>
      <p:pic>
        <p:nvPicPr>
          <p:cNvPr id="10" name="Picture 9" descr="BrainReach Logo_J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6600" y="140929"/>
            <a:ext cx="5645869" cy="406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5F793D1B-C304-F94A-96E6-58E9555D664D}" type="datetimeFigureOut">
              <a:rPr lang="en-US" smtClean="0"/>
              <a:pPr/>
              <a:t>15-10-13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F793D1B-C304-F94A-96E6-58E9555D664D}" type="datetimeFigureOut">
              <a:rPr lang="en-US" smtClean="0"/>
              <a:pPr/>
              <a:t>15-10-13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a:xfrm>
            <a:off x="174812" y="6356350"/>
            <a:ext cx="3863788" cy="365125"/>
          </a:xfrm>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7FCB272-427B-F04E-829F-0755BE790208}" type="slidenum">
              <a:rPr lang="en-CA" smtClean="0"/>
              <a:pPr/>
              <a:t>‹#›</a:t>
            </a:fld>
            <a:endParaRPr lang="en-CA"/>
          </a:p>
        </p:txBody>
      </p:sp>
      <p:pic>
        <p:nvPicPr>
          <p:cNvPr id="12" name="Picture 11" descr="BrainReach Logo_J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686" y="0"/>
            <a:ext cx="2774538" cy="19991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CA"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a:xfrm>
            <a:off x="3213847" y="6356350"/>
            <a:ext cx="4734112" cy="365125"/>
          </a:xfrm>
        </p:spPr>
        <p:txBody>
          <a:bodyPr/>
          <a:lstStyle/>
          <a:p>
            <a:endParaRPr lang="en-CA"/>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97FCB272-427B-F04E-829F-0755BE790208}" type="slidenum">
              <a:rPr lang="en-CA" smtClean="0"/>
              <a:pPr/>
              <a:t>‹#›</a:t>
            </a:fld>
            <a:endParaRPr lang="en-CA"/>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CA"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178423" y="914400"/>
            <a:ext cx="6508377" cy="1143000"/>
          </a:xfrm>
        </p:spPr>
        <p:txBody>
          <a:bodyPr/>
          <a:lstStyle/>
          <a:p>
            <a:r>
              <a:rPr lang="en-CA"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a:xfrm>
            <a:off x="2178423" y="6356350"/>
            <a:ext cx="4926852" cy="365125"/>
          </a:xfrm>
        </p:spPr>
        <p:txBody>
          <a:bodyPr/>
          <a:lstStyle/>
          <a:p>
            <a:endParaRPr lang="en-CA"/>
          </a:p>
        </p:txBody>
      </p:sp>
      <p:sp>
        <p:nvSpPr>
          <p:cNvPr id="6" name="Slide Number Placeholder 5"/>
          <p:cNvSpPr>
            <a:spLocks noGrp="1"/>
          </p:cNvSpPr>
          <p:nvPr>
            <p:ph type="sldNum" sz="quarter" idx="12"/>
          </p:nvPr>
        </p:nvSpPr>
        <p:spPr>
          <a:xfrm>
            <a:off x="331694" y="361016"/>
            <a:ext cx="506506" cy="365125"/>
          </a:xfrm>
        </p:spPr>
        <p:txBody>
          <a:bodyPr/>
          <a:lstStyle/>
          <a:p>
            <a:fld id="{97FCB272-427B-F04E-829F-0755BE790208}" type="slidenum">
              <a:rPr lang="en-CA" smtClean="0"/>
              <a:pPr/>
              <a:t>‹#›</a:t>
            </a:fld>
            <a:endParaRPr lang="en-CA"/>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CA" smtClean="0"/>
              <a:t>Drag picture to placeholder or click icon to add</a:t>
            </a:r>
            <a:endParaRPr/>
          </a:p>
        </p:txBody>
      </p:sp>
      <p:pic>
        <p:nvPicPr>
          <p:cNvPr id="10" name="Picture 9" descr="BrainReach Logo_J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196" y="84490"/>
            <a:ext cx="2303619" cy="16598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5F793D1B-C304-F94A-96E6-58E9555D664D}" type="datetimeFigureOut">
              <a:rPr lang="en-US" smtClean="0"/>
              <a:pPr/>
              <a:t>15-10-13</a:t>
            </a:fld>
            <a:endParaRPr lang="en-CA"/>
          </a:p>
        </p:txBody>
      </p:sp>
      <p:sp>
        <p:nvSpPr>
          <p:cNvPr id="5" name="Footer Placeholder 4"/>
          <p:cNvSpPr>
            <a:spLocks noGrp="1"/>
          </p:cNvSpPr>
          <p:nvPr>
            <p:ph type="ftr" sz="quarter" idx="11"/>
          </p:nvPr>
        </p:nvSpPr>
        <p:spPr>
          <a:xfrm>
            <a:off x="174812" y="6356350"/>
            <a:ext cx="5311588" cy="365125"/>
          </a:xfrm>
        </p:spPr>
        <p:txBody>
          <a:bodyPr/>
          <a:lstStyle/>
          <a:p>
            <a:endParaRPr lang="en-CA"/>
          </a:p>
        </p:txBody>
      </p:sp>
      <p:sp>
        <p:nvSpPr>
          <p:cNvPr id="6" name="Slide Number Placeholder 5"/>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97FCB272-427B-F04E-829F-0755BE790208}" type="slidenum">
              <a:rPr lang="en-CA" smtClean="0"/>
              <a:pPr/>
              <a:t>‹#›</a:t>
            </a:fld>
            <a:endParaRPr lang="en-CA"/>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CA" smtClean="0"/>
              <a:t>Drag picture to placeholder or click icon to add</a:t>
            </a:r>
            <a:endParaRPr/>
          </a:p>
        </p:txBody>
      </p:sp>
      <p:pic>
        <p:nvPicPr>
          <p:cNvPr id="8" name="Picture 7" descr="BrainReach Logo_J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24414"/>
            <a:ext cx="2700850" cy="194603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5F793D1B-C304-F94A-96E6-58E9555D664D}" type="datetimeFigureOut">
              <a:rPr lang="en-US" smtClean="0"/>
              <a:pPr/>
              <a:t>15-10-13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7FCB272-427B-F04E-829F-0755BE790208}"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5F793D1B-C304-F94A-96E6-58E9555D664D}" type="datetimeFigureOut">
              <a:rPr lang="en-US" smtClean="0"/>
              <a:pPr/>
              <a:t>15-10-13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7FCB272-427B-F04E-829F-0755BE790208}" type="slidenum">
              <a:rPr lang="en-CA" smtClean="0"/>
              <a:pPr/>
              <a:t>‹#›</a:t>
            </a:fld>
            <a:endParaRPr lang="en-CA"/>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5F793D1B-C304-F94A-96E6-58E9555D664D}" type="datetimeFigureOut">
              <a:rPr lang="en-US" smtClean="0"/>
              <a:pPr/>
              <a:t>15-10-13</a:t>
            </a:fld>
            <a:endParaRPr lang="en-CA"/>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CA"/>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97FCB272-427B-F04E-829F-0755BE790208}"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4" Type="http://schemas.openxmlformats.org/officeDocument/2006/relationships/slide" Target="slide18.xml"/><Relationship Id="rId5" Type="http://schemas.openxmlformats.org/officeDocument/2006/relationships/slide" Target="slide20.xml"/><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slide" Target="slide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slide" Target="slide24.xml"/><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slide" Target="slide17.xml"/><Relationship Id="rId6" Type="http://schemas.openxmlformats.org/officeDocument/2006/relationships/slide" Target="slide24.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slide" Target="slide17.xml"/><Relationship Id="rId4" Type="http://schemas.openxmlformats.org/officeDocument/2006/relationships/slide" Target="slide24.xm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rainreach.elementary@gmail.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brainreach.elementary@gmai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765" y="5117308"/>
            <a:ext cx="7772400" cy="1470025"/>
          </a:xfrm>
        </p:spPr>
        <p:txBody>
          <a:bodyPr>
            <a:normAutofit fontScale="90000"/>
          </a:bodyPr>
          <a:lstStyle/>
          <a:p>
            <a:r>
              <a:rPr lang="en-CA" dirty="0" err="1" smtClean="0"/>
              <a:t>BrainReach</a:t>
            </a:r>
            <a:r>
              <a:rPr lang="en-CA" dirty="0" smtClean="0"/>
              <a:t> Elementary</a:t>
            </a:r>
            <a:br>
              <a:rPr lang="en-CA" dirty="0" smtClean="0"/>
            </a:br>
            <a:r>
              <a:rPr lang="en-CA" dirty="0" smtClean="0"/>
              <a:t>Orientation 2015</a:t>
            </a:r>
            <a:br>
              <a:rPr lang="en-CA" dirty="0" smtClean="0"/>
            </a:br>
            <a:endParaRPr lang="en-CA" dirty="0"/>
          </a:p>
        </p:txBody>
      </p:sp>
    </p:spTree>
    <p:extLst>
      <p:ext uri="{BB962C8B-B14F-4D97-AF65-F5344CB8AC3E}">
        <p14:creationId xmlns:p14="http://schemas.microsoft.com/office/powerpoint/2010/main" val="10351820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Prepare for Your Presentation</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tx1"/>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5" name="Content Placeholder 2"/>
          <p:cNvSpPr>
            <a:spLocks noGrp="1"/>
          </p:cNvSpPr>
          <p:nvPr>
            <p:ph idx="1"/>
          </p:nvPr>
        </p:nvSpPr>
        <p:spPr>
          <a:xfrm>
            <a:off x="2111873" y="1956394"/>
            <a:ext cx="6508377" cy="4548002"/>
          </a:xfrm>
        </p:spPr>
        <p:txBody>
          <a:bodyPr>
            <a:normAutofit/>
          </a:bodyPr>
          <a:lstStyle/>
          <a:p>
            <a:r>
              <a:rPr lang="en-CA" dirty="0"/>
              <a:t>All presentations have been prepared for </a:t>
            </a:r>
            <a:r>
              <a:rPr lang="en-CA" dirty="0" smtClean="0"/>
              <a:t>you</a:t>
            </a:r>
            <a:endParaRPr lang="en-CA" dirty="0"/>
          </a:p>
          <a:p>
            <a:r>
              <a:rPr lang="en-CA" dirty="0"/>
              <a:t>However, the presentations are just a skeleton to guide you. You can add to or remove information from your presentation. In fact, we stress that you should customize your presentation</a:t>
            </a:r>
            <a:r>
              <a:rPr lang="en-CA" dirty="0" smtClean="0"/>
              <a:t>!</a:t>
            </a:r>
            <a:endParaRPr lang="en-CA" dirty="0"/>
          </a:p>
          <a:p>
            <a:r>
              <a:rPr lang="en-CA" dirty="0"/>
              <a:t>Build it according to the </a:t>
            </a:r>
            <a:r>
              <a:rPr lang="en-CA" dirty="0" smtClean="0"/>
              <a:t>needs and wants </a:t>
            </a:r>
            <a:r>
              <a:rPr lang="en-CA" dirty="0"/>
              <a:t>of your </a:t>
            </a:r>
            <a:r>
              <a:rPr lang="en-CA" dirty="0" smtClean="0"/>
              <a:t>class, and the length of the class </a:t>
            </a:r>
          </a:p>
          <a:p>
            <a:pPr marL="0" indent="0">
              <a:buNone/>
            </a:pPr>
            <a:endParaRPr lang="en-CA" dirty="0"/>
          </a:p>
          <a:p>
            <a:endParaRPr lang="en-CA" dirty="0"/>
          </a:p>
          <a:p>
            <a:endParaRPr lang="en-US" dirty="0"/>
          </a:p>
        </p:txBody>
      </p:sp>
    </p:spTree>
    <p:extLst>
      <p:ext uri="{BB962C8B-B14F-4D97-AF65-F5344CB8AC3E}">
        <p14:creationId xmlns:p14="http://schemas.microsoft.com/office/powerpoint/2010/main" val="30023488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Prepare for Your Presentation</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tx1"/>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5" name="Content Placeholder 2"/>
          <p:cNvSpPr>
            <a:spLocks noGrp="1"/>
          </p:cNvSpPr>
          <p:nvPr>
            <p:ph idx="1"/>
          </p:nvPr>
        </p:nvSpPr>
        <p:spPr>
          <a:xfrm>
            <a:off x="2111873" y="1956394"/>
            <a:ext cx="6508377" cy="4548002"/>
          </a:xfrm>
        </p:spPr>
        <p:txBody>
          <a:bodyPr>
            <a:normAutofit/>
          </a:bodyPr>
          <a:lstStyle/>
          <a:p>
            <a:r>
              <a:rPr lang="en-CA" dirty="0" err="1"/>
              <a:t>BrainReach</a:t>
            </a:r>
            <a:r>
              <a:rPr lang="en-CA" dirty="0"/>
              <a:t> Wiki: </a:t>
            </a:r>
            <a:r>
              <a:rPr lang="en-CA" dirty="0" err="1" smtClean="0"/>
              <a:t>brainreach.wikispaces.com</a:t>
            </a:r>
            <a:endParaRPr lang="en-CA" dirty="0" smtClean="0"/>
          </a:p>
          <a:p>
            <a:pPr marL="0" indent="0">
              <a:buNone/>
            </a:pPr>
            <a:endParaRPr lang="en-CA" dirty="0" smtClean="0"/>
          </a:p>
          <a:p>
            <a:r>
              <a:rPr lang="en-CA" dirty="0" smtClean="0"/>
              <a:t>There </a:t>
            </a:r>
            <a:r>
              <a:rPr lang="en-CA" dirty="0"/>
              <a:t>is a wiki page for each session which contains:</a:t>
            </a:r>
          </a:p>
          <a:p>
            <a:pPr lvl="1"/>
            <a:r>
              <a:rPr lang="en-CA" dirty="0" smtClean="0"/>
              <a:t>Presentation slides</a:t>
            </a:r>
            <a:endParaRPr lang="en-CA" dirty="0"/>
          </a:p>
          <a:p>
            <a:pPr lvl="1"/>
            <a:r>
              <a:rPr lang="en-CA" dirty="0"/>
              <a:t>Presenter’s guide</a:t>
            </a:r>
          </a:p>
          <a:p>
            <a:pPr lvl="1"/>
            <a:r>
              <a:rPr lang="en-CA" dirty="0"/>
              <a:t>Sample of </a:t>
            </a:r>
            <a:r>
              <a:rPr lang="en-CA" dirty="0" smtClean="0"/>
              <a:t>handouts/materials </a:t>
            </a:r>
            <a:r>
              <a:rPr lang="en-CA" dirty="0"/>
              <a:t>(will be printed for you</a:t>
            </a:r>
            <a:r>
              <a:rPr lang="en-CA" dirty="0" smtClean="0"/>
              <a:t>)</a:t>
            </a:r>
            <a:endParaRPr lang="en-CA" dirty="0"/>
          </a:p>
          <a:p>
            <a:pPr marL="0" indent="0">
              <a:buNone/>
            </a:pPr>
            <a:endParaRPr lang="en-CA" dirty="0"/>
          </a:p>
          <a:p>
            <a:endParaRPr lang="en-CA" dirty="0"/>
          </a:p>
          <a:p>
            <a:endParaRPr lang="en-US" dirty="0"/>
          </a:p>
        </p:txBody>
      </p:sp>
    </p:spTree>
    <p:extLst>
      <p:ext uri="{BB962C8B-B14F-4D97-AF65-F5344CB8AC3E}">
        <p14:creationId xmlns:p14="http://schemas.microsoft.com/office/powerpoint/2010/main" val="2862862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Prepare for Your Presentation</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tx1"/>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5" name="Content Placeholder 2"/>
          <p:cNvSpPr>
            <a:spLocks noGrp="1"/>
          </p:cNvSpPr>
          <p:nvPr>
            <p:ph idx="1"/>
          </p:nvPr>
        </p:nvSpPr>
        <p:spPr>
          <a:xfrm>
            <a:off x="2111873" y="1956394"/>
            <a:ext cx="6508377" cy="4548002"/>
          </a:xfrm>
        </p:spPr>
        <p:txBody>
          <a:bodyPr>
            <a:normAutofit/>
          </a:bodyPr>
          <a:lstStyle/>
          <a:p>
            <a:r>
              <a:rPr lang="en-CA" dirty="0" err="1"/>
              <a:t>BrainReach</a:t>
            </a:r>
            <a:r>
              <a:rPr lang="en-CA" dirty="0"/>
              <a:t> Wiki: </a:t>
            </a:r>
            <a:r>
              <a:rPr lang="en-CA" dirty="0" err="1" smtClean="0"/>
              <a:t>brainreach.wikispaces.com</a:t>
            </a:r>
            <a:endParaRPr lang="en-CA" dirty="0" smtClean="0"/>
          </a:p>
          <a:p>
            <a:pPr marL="0" indent="0">
              <a:buNone/>
            </a:pPr>
            <a:endParaRPr lang="en-CA" dirty="0" smtClean="0"/>
          </a:p>
          <a:p>
            <a:pPr marL="228600" lvl="1" indent="0">
              <a:buNone/>
            </a:pPr>
            <a:endParaRPr lang="en-CA" dirty="0"/>
          </a:p>
          <a:p>
            <a:pPr marL="0" indent="0">
              <a:buNone/>
            </a:pPr>
            <a:endParaRPr lang="en-CA" dirty="0"/>
          </a:p>
          <a:p>
            <a:endParaRPr lang="en-CA" dirty="0"/>
          </a:p>
          <a:p>
            <a:endParaRPr lang="en-US" dirty="0"/>
          </a:p>
        </p:txBody>
      </p:sp>
      <p:pic>
        <p:nvPicPr>
          <p:cNvPr id="6" name="Picture 5" descr="Screen Shot 2015-10-05 at 5.08.48 PM.png"/>
          <p:cNvPicPr>
            <a:picLocks noChangeAspect="1"/>
          </p:cNvPicPr>
          <p:nvPr/>
        </p:nvPicPr>
        <p:blipFill rotWithShape="1">
          <a:blip r:embed="rId2">
            <a:extLst>
              <a:ext uri="{28A0092B-C50C-407E-A947-70E740481C1C}">
                <a14:useLocalDpi xmlns:a14="http://schemas.microsoft.com/office/drawing/2010/main" val="0"/>
              </a:ext>
            </a:extLst>
          </a:blip>
          <a:srcRect b="1253"/>
          <a:stretch/>
        </p:blipFill>
        <p:spPr>
          <a:xfrm>
            <a:off x="2111873" y="2667670"/>
            <a:ext cx="4801364" cy="3788656"/>
          </a:xfrm>
          <a:prstGeom prst="rect">
            <a:avLst/>
          </a:prstGeom>
        </p:spPr>
      </p:pic>
    </p:spTree>
    <p:extLst>
      <p:ext uri="{BB962C8B-B14F-4D97-AF65-F5344CB8AC3E}">
        <p14:creationId xmlns:p14="http://schemas.microsoft.com/office/powerpoint/2010/main" val="1538821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Prepare for Your Presentation</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tx1"/>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5" name="Content Placeholder 2"/>
          <p:cNvSpPr>
            <a:spLocks noGrp="1"/>
          </p:cNvSpPr>
          <p:nvPr>
            <p:ph idx="1"/>
          </p:nvPr>
        </p:nvSpPr>
        <p:spPr>
          <a:xfrm>
            <a:off x="2111873" y="1956394"/>
            <a:ext cx="6508377" cy="4548002"/>
          </a:xfrm>
        </p:spPr>
        <p:txBody>
          <a:bodyPr>
            <a:normAutofit fontScale="92500"/>
          </a:bodyPr>
          <a:lstStyle/>
          <a:p>
            <a:pPr marL="0" indent="0">
              <a:buNone/>
            </a:pPr>
            <a:r>
              <a:rPr lang="en-CA" b="1" u="sng" dirty="0" smtClean="0"/>
              <a:t>Presenter’s guide:</a:t>
            </a:r>
          </a:p>
          <a:p>
            <a:r>
              <a:rPr lang="en-CA" dirty="0"/>
              <a:t>Slide by slide description of the presentation</a:t>
            </a:r>
          </a:p>
          <a:p>
            <a:pPr lvl="1"/>
            <a:r>
              <a:rPr lang="en-CA" dirty="0"/>
              <a:t>Tips on how to present the material</a:t>
            </a:r>
          </a:p>
          <a:p>
            <a:pPr lvl="1"/>
            <a:r>
              <a:rPr lang="en-CA" dirty="0"/>
              <a:t>Helpful websites</a:t>
            </a:r>
          </a:p>
          <a:p>
            <a:r>
              <a:rPr lang="en-CA" dirty="0"/>
              <a:t>Gives you a guide for approximate time you should spend on a slide</a:t>
            </a:r>
          </a:p>
          <a:p>
            <a:r>
              <a:rPr lang="en-CA" dirty="0"/>
              <a:t>Explains the activities for the session</a:t>
            </a:r>
          </a:p>
          <a:p>
            <a:r>
              <a:rPr lang="en-CA" dirty="0"/>
              <a:t>DO NOT READ FROM THE GUIDE DURING YOUR PRESENTATION!</a:t>
            </a:r>
          </a:p>
          <a:p>
            <a:r>
              <a:rPr lang="en-CA" b="1" dirty="0"/>
              <a:t>Important Note:  </a:t>
            </a:r>
            <a:r>
              <a:rPr lang="en-CA" dirty="0"/>
              <a:t>This is meant as a foundation….you can tweak it…in fact we insist you do</a:t>
            </a:r>
            <a:r>
              <a:rPr lang="en-CA" dirty="0" smtClean="0"/>
              <a:t>!</a:t>
            </a:r>
            <a:endParaRPr lang="en-CA" dirty="0"/>
          </a:p>
          <a:p>
            <a:pPr lvl="1"/>
            <a:endParaRPr lang="en-CA" dirty="0"/>
          </a:p>
          <a:p>
            <a:pPr marL="0" indent="0">
              <a:buNone/>
            </a:pPr>
            <a:endParaRPr lang="en-CA" dirty="0"/>
          </a:p>
          <a:p>
            <a:endParaRPr lang="en-CA" dirty="0"/>
          </a:p>
          <a:p>
            <a:endParaRPr lang="en-US" dirty="0"/>
          </a:p>
        </p:txBody>
      </p:sp>
    </p:spTree>
    <p:extLst>
      <p:ext uri="{BB962C8B-B14F-4D97-AF65-F5344CB8AC3E}">
        <p14:creationId xmlns:p14="http://schemas.microsoft.com/office/powerpoint/2010/main" val="159477739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Delivering Presentations</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bg2">
                    <a:lumMod val="90000"/>
                  </a:schemeClr>
                </a:solidFill>
              </a:rPr>
              <a:t>Prepare for your presentations</a:t>
            </a:r>
          </a:p>
          <a:p>
            <a:r>
              <a:rPr lang="en-US" sz="1500" b="1" dirty="0" smtClean="0">
                <a:solidFill>
                  <a:schemeClr val="tx1"/>
                </a:solidFill>
              </a:rPr>
              <a:t>Deliver the presentations</a:t>
            </a:r>
          </a:p>
          <a:p>
            <a:r>
              <a:rPr lang="en-US" sz="1500" dirty="0" smtClean="0">
                <a:solidFill>
                  <a:schemeClr val="bg2">
                    <a:lumMod val="75000"/>
                  </a:schemeClr>
                </a:solidFill>
              </a:rPr>
              <a:t>Provide feedback</a:t>
            </a:r>
          </a:p>
        </p:txBody>
      </p:sp>
      <p:sp>
        <p:nvSpPr>
          <p:cNvPr id="3" name="Content Placeholder 2"/>
          <p:cNvSpPr>
            <a:spLocks noGrp="1"/>
          </p:cNvSpPr>
          <p:nvPr>
            <p:ph idx="1"/>
          </p:nvPr>
        </p:nvSpPr>
        <p:spPr>
          <a:xfrm>
            <a:off x="2111873" y="1949923"/>
            <a:ext cx="5637749" cy="4458254"/>
          </a:xfrm>
        </p:spPr>
        <p:txBody>
          <a:bodyPr>
            <a:normAutofit lnSpcReduction="10000"/>
          </a:bodyPr>
          <a:lstStyle/>
          <a:p>
            <a:r>
              <a:rPr lang="en-US" dirty="0" smtClean="0"/>
              <a:t>The teacher should be present, but you are leading the class during the presentation</a:t>
            </a:r>
            <a:endParaRPr lang="en-CA" dirty="0"/>
          </a:p>
          <a:p>
            <a:r>
              <a:rPr lang="en-CA" dirty="0"/>
              <a:t>P</a:t>
            </a:r>
            <a:r>
              <a:rPr lang="en-CA" dirty="0" smtClean="0"/>
              <a:t>resentation tips and helpful information for the upcoming sessions will be shared through email and our Facebook page</a:t>
            </a:r>
          </a:p>
          <a:p>
            <a:r>
              <a:rPr lang="en-CA" dirty="0" smtClean="0"/>
              <a:t>Presentation tips can also be found on the Wiki</a:t>
            </a:r>
          </a:p>
          <a:p>
            <a:r>
              <a:rPr lang="en-CA" b="1" dirty="0"/>
              <a:t>We are </a:t>
            </a:r>
            <a:r>
              <a:rPr lang="en-CA" b="1" dirty="0" smtClean="0"/>
              <a:t>not just </a:t>
            </a:r>
            <a:r>
              <a:rPr lang="en-CA" b="1" dirty="0"/>
              <a:t>giving presentations….we are teaching and inspiring students!</a:t>
            </a:r>
            <a:r>
              <a:rPr lang="en-CA" b="1" dirty="0" smtClean="0"/>
              <a:t>!</a:t>
            </a:r>
          </a:p>
          <a:p>
            <a:r>
              <a:rPr lang="en-CA" b="1" dirty="0" smtClean="0"/>
              <a:t>Do not check your phone while in the classroom!</a:t>
            </a:r>
            <a:endParaRPr lang="en-CA" b="1" dirty="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7830150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Delivering Presentations</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bg2">
                    <a:lumMod val="90000"/>
                  </a:schemeClr>
                </a:solidFill>
              </a:rPr>
              <a:t>Prepare for your presentations</a:t>
            </a:r>
          </a:p>
          <a:p>
            <a:r>
              <a:rPr lang="en-US" sz="1500" b="1" dirty="0" smtClean="0">
                <a:solidFill>
                  <a:schemeClr val="tx1"/>
                </a:solidFill>
              </a:rPr>
              <a:t>Deliver the presentations</a:t>
            </a:r>
          </a:p>
          <a:p>
            <a:r>
              <a:rPr lang="en-US" sz="1500" dirty="0" smtClean="0">
                <a:solidFill>
                  <a:schemeClr val="bg2">
                    <a:lumMod val="75000"/>
                  </a:schemeClr>
                </a:solidFill>
              </a:rPr>
              <a:t>Provide feedback</a:t>
            </a:r>
          </a:p>
        </p:txBody>
      </p:sp>
      <p:sp>
        <p:nvSpPr>
          <p:cNvPr id="3" name="Content Placeholder 2"/>
          <p:cNvSpPr>
            <a:spLocks noGrp="1"/>
          </p:cNvSpPr>
          <p:nvPr>
            <p:ph idx="1"/>
          </p:nvPr>
        </p:nvSpPr>
        <p:spPr>
          <a:xfrm>
            <a:off x="2111873" y="1949923"/>
            <a:ext cx="5637749" cy="3916363"/>
          </a:xfrm>
        </p:spPr>
        <p:txBody>
          <a:bodyPr/>
          <a:lstStyle/>
          <a:p>
            <a:r>
              <a:rPr lang="en-CA" dirty="0" smtClean="0"/>
              <a:t>Question folder</a:t>
            </a:r>
          </a:p>
          <a:p>
            <a:r>
              <a:rPr lang="en-CA" dirty="0" smtClean="0"/>
              <a:t>Vocabulary poster</a:t>
            </a:r>
            <a:endParaRPr lang="en-US" dirty="0" smtClean="0"/>
          </a:p>
          <a:p>
            <a:endParaRPr lang="en-US" dirty="0" smtClean="0"/>
          </a:p>
          <a:p>
            <a:endParaRPr lang="en-US" dirty="0"/>
          </a:p>
          <a:p>
            <a:pPr marL="0" indent="0">
              <a:buNone/>
            </a:pPr>
            <a:endParaRPr lang="en-US" dirty="0"/>
          </a:p>
        </p:txBody>
      </p:sp>
      <p:pic>
        <p:nvPicPr>
          <p:cNvPr id="5" name="Picture 4" descr="Slid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627" y="3006422"/>
            <a:ext cx="4523949" cy="3550043"/>
          </a:xfrm>
          <a:prstGeom prst="rect">
            <a:avLst/>
          </a:prstGeom>
        </p:spPr>
      </p:pic>
    </p:spTree>
    <p:extLst>
      <p:ext uri="{BB962C8B-B14F-4D97-AF65-F5344CB8AC3E}">
        <p14:creationId xmlns:p14="http://schemas.microsoft.com/office/powerpoint/2010/main" val="25947691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342900"/>
            <a:ext cx="6508377" cy="1143000"/>
          </a:xfrm>
        </p:spPr>
        <p:txBody>
          <a:bodyPr anchor="ctr"/>
          <a:lstStyle/>
          <a:p>
            <a:r>
              <a:rPr lang="en-US" dirty="0" smtClean="0"/>
              <a:t>Delivering Presentations</a:t>
            </a:r>
            <a:endParaRPr lang="en-US" dirty="0"/>
          </a:p>
        </p:txBody>
      </p:sp>
      <p:sp>
        <p:nvSpPr>
          <p:cNvPr id="5"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bg2">
                    <a:lumMod val="90000"/>
                  </a:schemeClr>
                </a:solidFill>
              </a:rPr>
              <a:t>Prepare for your presentations</a:t>
            </a:r>
          </a:p>
          <a:p>
            <a:r>
              <a:rPr lang="en-US" sz="1500" b="1" dirty="0" smtClean="0">
                <a:solidFill>
                  <a:schemeClr val="tx1"/>
                </a:solidFill>
              </a:rPr>
              <a:t>Deliver the presentations</a:t>
            </a:r>
          </a:p>
          <a:p>
            <a:r>
              <a:rPr lang="en-US" sz="1500" dirty="0" smtClean="0">
                <a:solidFill>
                  <a:schemeClr val="bg2">
                    <a:lumMod val="75000"/>
                  </a:schemeClr>
                </a:solidFill>
              </a:rPr>
              <a:t>Provide feedback</a:t>
            </a:r>
          </a:p>
        </p:txBody>
      </p:sp>
      <p:sp>
        <p:nvSpPr>
          <p:cNvPr id="6" name="Content Placeholder 2"/>
          <p:cNvSpPr>
            <a:spLocks noGrp="1"/>
          </p:cNvSpPr>
          <p:nvPr>
            <p:ph idx="1"/>
          </p:nvPr>
        </p:nvSpPr>
        <p:spPr>
          <a:xfrm>
            <a:off x="2111873" y="1949923"/>
            <a:ext cx="5637749" cy="3916363"/>
          </a:xfrm>
        </p:spPr>
        <p:txBody>
          <a:bodyPr/>
          <a:lstStyle/>
          <a:p>
            <a:r>
              <a:rPr lang="en-CA" dirty="0" smtClean="0"/>
              <a:t>NEW THIS YEAR: Brain Boost</a:t>
            </a:r>
          </a:p>
          <a:p>
            <a:r>
              <a:rPr lang="en-CA" dirty="0" smtClean="0"/>
              <a:t>A game at the beginning of sessions 2-7 to review what the students learned in the previous session</a:t>
            </a:r>
            <a:endParaRPr lang="en-US" dirty="0" smtClean="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28789113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0527" y="321348"/>
            <a:ext cx="8229600" cy="1143000"/>
          </a:xfrm>
        </p:spPr>
        <p:txBody>
          <a:bodyPr>
            <a:normAutofit/>
            <a:scene3d>
              <a:camera prst="orthographicFront"/>
              <a:lightRig rig="threePt" dir="t"/>
            </a:scene3d>
            <a:sp3d extrusionH="57150">
              <a:bevelT w="38100" h="38100"/>
            </a:sp3d>
          </a:bodyPr>
          <a:lstStyle/>
          <a:p>
            <a:r>
              <a:rPr lang="en-CA" b="1" dirty="0" smtClean="0">
                <a:solidFill>
                  <a:srgbClr val="FF0000"/>
                </a:solidFill>
                <a:effectLst>
                  <a:outerShdw blurRad="38100" dist="38100" dir="2700000" algn="tl">
                    <a:srgbClr val="000000">
                      <a:alpha val="43137"/>
                    </a:srgbClr>
                  </a:outerShdw>
                </a:effectLst>
              </a:rPr>
              <a:t>Brain Boost!</a:t>
            </a:r>
            <a:endParaRPr lang="en-CA" b="1" dirty="0">
              <a:solidFill>
                <a:srgbClr val="FF0000"/>
              </a:solidFill>
              <a:effectLst>
                <a:outerShdw blurRad="38100" dist="38100" dir="2700000" algn="tl">
                  <a:srgbClr val="000000">
                    <a:alpha val="43137"/>
                  </a:srgbClr>
                </a:outerShdw>
              </a:effectLst>
            </a:endParaRPr>
          </a:p>
        </p:txBody>
      </p:sp>
      <p:sp>
        <p:nvSpPr>
          <p:cNvPr id="5" name="Title 1">
            <a:hlinkClick r:id="rId3" action="ppaction://hlinksldjump"/>
          </p:cNvPr>
          <p:cNvSpPr txBox="1">
            <a:spLocks/>
          </p:cNvSpPr>
          <p:nvPr/>
        </p:nvSpPr>
        <p:spPr>
          <a:xfrm>
            <a:off x="5199441" y="3429000"/>
            <a:ext cx="2880320" cy="648072"/>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4">
                    <a:lumMod val="75000"/>
                  </a:schemeClr>
                </a:solidFill>
              </a:rPr>
              <a:t>Groovy Brain 1 </a:t>
            </a:r>
            <a:endParaRPr lang="en-CA" sz="3200" b="1" dirty="0">
              <a:solidFill>
                <a:schemeClr val="accent4">
                  <a:lumMod val="75000"/>
                </a:schemeClr>
              </a:solidFill>
            </a:endParaRPr>
          </a:p>
        </p:txBody>
      </p:sp>
      <p:sp>
        <p:nvSpPr>
          <p:cNvPr id="6" name="Title 1">
            <a:hlinkClick r:id="rId4" action="ppaction://hlinksldjump"/>
          </p:cNvPr>
          <p:cNvSpPr txBox="1">
            <a:spLocks/>
          </p:cNvSpPr>
          <p:nvPr/>
        </p:nvSpPr>
        <p:spPr>
          <a:xfrm>
            <a:off x="5199441" y="2218978"/>
            <a:ext cx="3102984" cy="8103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accent5">
                    <a:lumMod val="75000"/>
                  </a:schemeClr>
                </a:solidFill>
              </a:rPr>
              <a:t>Neuroscience</a:t>
            </a:r>
            <a:endParaRPr lang="en-CA" sz="3200" b="1" dirty="0">
              <a:solidFill>
                <a:schemeClr val="accent5">
                  <a:lumMod val="75000"/>
                </a:schemeClr>
              </a:solidFill>
            </a:endParaRPr>
          </a:p>
        </p:txBody>
      </p:sp>
      <p:sp>
        <p:nvSpPr>
          <p:cNvPr id="7" name="Title 1">
            <a:hlinkClick r:id="rId5" action="ppaction://hlinksldjump"/>
          </p:cNvPr>
          <p:cNvSpPr txBox="1">
            <a:spLocks/>
          </p:cNvSpPr>
          <p:nvPr/>
        </p:nvSpPr>
        <p:spPr>
          <a:xfrm>
            <a:off x="5199441" y="4636714"/>
            <a:ext cx="3305024" cy="8103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FF0000"/>
                </a:solidFill>
              </a:rPr>
              <a:t>Groovy Brain 2 </a:t>
            </a:r>
            <a:endParaRPr lang="en-CA" sz="3200" b="1" dirty="0">
              <a:solidFill>
                <a:srgbClr val="FF0000"/>
              </a:solidFill>
            </a:endParaRPr>
          </a:p>
        </p:txBody>
      </p:sp>
      <p:pic>
        <p:nvPicPr>
          <p:cNvPr id="8" name="Picture 7" descr="MrBrain_Thinking Super brain.png"/>
          <p:cNvPicPr>
            <a:picLocks noChangeAspect="1"/>
          </p:cNvPicPr>
          <p:nvPr/>
        </p:nvPicPr>
        <p:blipFill>
          <a:blip r:embed="rId6" cstate="print"/>
          <a:stretch>
            <a:fillRect/>
          </a:stretch>
        </p:blipFill>
        <p:spPr>
          <a:xfrm>
            <a:off x="-1" y="1920359"/>
            <a:ext cx="5126423" cy="3514515"/>
          </a:xfrm>
          <a:prstGeom prst="rect">
            <a:avLst/>
          </a:prstGeom>
        </p:spPr>
      </p:pic>
    </p:spTree>
    <p:extLst>
      <p:ext uri="{BB962C8B-B14F-4D97-AF65-F5344CB8AC3E}">
        <p14:creationId xmlns:p14="http://schemas.microsoft.com/office/powerpoint/2010/main" val="15510640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0527" y="321348"/>
            <a:ext cx="8229600" cy="1143000"/>
          </a:xfrm>
        </p:spPr>
        <p:txBody>
          <a:bodyPr>
            <a:normAutofit/>
            <a:scene3d>
              <a:camera prst="orthographicFront"/>
              <a:lightRig rig="threePt" dir="t"/>
            </a:scene3d>
            <a:sp3d extrusionH="57150">
              <a:bevelT w="38100" h="38100"/>
            </a:sp3d>
          </a:bodyPr>
          <a:lstStyle/>
          <a:p>
            <a:r>
              <a:rPr lang="en-CA" b="1" dirty="0" smtClean="0">
                <a:solidFill>
                  <a:srgbClr val="FF0000"/>
                </a:solidFill>
                <a:effectLst>
                  <a:outerShdw blurRad="38100" dist="38100" dir="2700000" algn="tl">
                    <a:srgbClr val="000000">
                      <a:alpha val="43137"/>
                    </a:srgbClr>
                  </a:outerShdw>
                </a:effectLst>
              </a:rPr>
              <a:t>Neuroscience</a:t>
            </a:r>
            <a:endParaRPr lang="en-CA" b="1" dirty="0">
              <a:solidFill>
                <a:srgbClr val="FF0000"/>
              </a:solidFill>
              <a:effectLst>
                <a:outerShdw blurRad="38100" dist="38100" dir="2700000" algn="tl">
                  <a:srgbClr val="000000">
                    <a:alpha val="43137"/>
                  </a:srgbClr>
                </a:outerShdw>
              </a:effectLst>
            </a:endParaRPr>
          </a:p>
        </p:txBody>
      </p:sp>
      <p:sp>
        <p:nvSpPr>
          <p:cNvPr id="5" name="Title 1">
            <a:hlinkClick r:id="rId3" action="ppaction://hlinksldjump"/>
          </p:cNvPr>
          <p:cNvSpPr txBox="1">
            <a:spLocks/>
          </p:cNvSpPr>
          <p:nvPr/>
        </p:nvSpPr>
        <p:spPr>
          <a:xfrm>
            <a:off x="493847" y="3289176"/>
            <a:ext cx="8229600" cy="8103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5">
                    <a:lumMod val="75000"/>
                  </a:schemeClr>
                </a:solidFill>
              </a:rPr>
              <a:t>What are neuroscientists?</a:t>
            </a:r>
            <a:endParaRPr lang="en-CA" sz="3200" b="1" dirty="0">
              <a:solidFill>
                <a:schemeClr val="accent5">
                  <a:lumMod val="75000"/>
                </a:schemeClr>
              </a:solidFill>
            </a:endParaRPr>
          </a:p>
        </p:txBody>
      </p:sp>
    </p:spTree>
    <p:extLst>
      <p:ext uri="{BB962C8B-B14F-4D97-AF65-F5344CB8AC3E}">
        <p14:creationId xmlns:p14="http://schemas.microsoft.com/office/powerpoint/2010/main" val="4961105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0527" y="321348"/>
            <a:ext cx="8229600" cy="1143000"/>
          </a:xfrm>
        </p:spPr>
        <p:txBody>
          <a:bodyPr>
            <a:normAutofit/>
            <a:scene3d>
              <a:camera prst="orthographicFront"/>
              <a:lightRig rig="threePt" dir="t"/>
            </a:scene3d>
            <a:sp3d extrusionH="57150">
              <a:bevelT w="38100" h="38100"/>
            </a:sp3d>
          </a:bodyPr>
          <a:lstStyle/>
          <a:p>
            <a:r>
              <a:rPr lang="en-CA" b="1" dirty="0" smtClean="0">
                <a:solidFill>
                  <a:srgbClr val="FF0000"/>
                </a:solidFill>
                <a:effectLst>
                  <a:outerShdw blurRad="38100" dist="38100" dir="2700000" algn="tl">
                    <a:srgbClr val="000000">
                      <a:alpha val="43137"/>
                    </a:srgbClr>
                  </a:outerShdw>
                </a:effectLst>
              </a:rPr>
              <a:t>Groovy Brain 1</a:t>
            </a:r>
            <a:endParaRPr lang="en-CA" b="1" dirty="0">
              <a:solidFill>
                <a:srgbClr val="FF0000"/>
              </a:solidFill>
              <a:effectLst>
                <a:outerShdw blurRad="38100" dist="38100" dir="2700000" algn="tl">
                  <a:srgbClr val="000000">
                    <a:alpha val="43137"/>
                  </a:srgbClr>
                </a:outerShdw>
              </a:effectLst>
            </a:endParaRPr>
          </a:p>
        </p:txBody>
      </p:sp>
      <p:sp>
        <p:nvSpPr>
          <p:cNvPr id="5" name="Title 1">
            <a:hlinkClick r:id="rId3" action="ppaction://hlinksldjump"/>
          </p:cNvPr>
          <p:cNvSpPr txBox="1">
            <a:spLocks/>
          </p:cNvSpPr>
          <p:nvPr/>
        </p:nvSpPr>
        <p:spPr>
          <a:xfrm>
            <a:off x="493847" y="3289176"/>
            <a:ext cx="8229600" cy="81034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accent4">
                    <a:lumMod val="75000"/>
                  </a:schemeClr>
                </a:solidFill>
              </a:rPr>
              <a:t>Why do brains have folds?</a:t>
            </a:r>
            <a:endParaRPr lang="en-CA" sz="3200" b="1" dirty="0">
              <a:solidFill>
                <a:schemeClr val="accent4">
                  <a:lumMod val="75000"/>
                </a:schemeClr>
              </a:solidFill>
            </a:endParaRPr>
          </a:p>
        </p:txBody>
      </p:sp>
    </p:spTree>
    <p:extLst>
      <p:ext uri="{BB962C8B-B14F-4D97-AF65-F5344CB8AC3E}">
        <p14:creationId xmlns:p14="http://schemas.microsoft.com/office/powerpoint/2010/main" val="24353999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The Goals of </a:t>
            </a:r>
            <a:r>
              <a:rPr lang="en-CA" dirty="0" err="1" smtClean="0"/>
              <a:t>BrainReach</a:t>
            </a:r>
            <a:endParaRPr lang="en-CA" dirty="0" smtClean="0"/>
          </a:p>
          <a:p>
            <a:pPr marL="457200" indent="-457200">
              <a:buFont typeface="+mj-lt"/>
              <a:buAutoNum type="arabicPeriod"/>
            </a:pPr>
            <a:r>
              <a:rPr lang="en-CA" dirty="0" smtClean="0"/>
              <a:t>Administrative Information</a:t>
            </a:r>
          </a:p>
          <a:p>
            <a:pPr marL="457200" indent="-457200">
              <a:buFont typeface="+mj-lt"/>
              <a:buAutoNum type="arabicPeriod"/>
            </a:pPr>
            <a:r>
              <a:rPr lang="en-CA" dirty="0" smtClean="0"/>
              <a:t>Teaching Strategies</a:t>
            </a:r>
          </a:p>
        </p:txBody>
      </p:sp>
      <p:pic>
        <p:nvPicPr>
          <p:cNvPr id="4" name="Picture 3" descr="MrBrain_detective ati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681" y="3243418"/>
            <a:ext cx="2848319" cy="3506278"/>
          </a:xfrm>
          <a:prstGeom prst="rect">
            <a:avLst/>
          </a:prstGeom>
        </p:spPr>
      </p:pic>
    </p:spTree>
    <p:extLst>
      <p:ext uri="{BB962C8B-B14F-4D97-AF65-F5344CB8AC3E}">
        <p14:creationId xmlns:p14="http://schemas.microsoft.com/office/powerpoint/2010/main" val="39835036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0527" y="321348"/>
            <a:ext cx="8229600" cy="1143000"/>
          </a:xfrm>
        </p:spPr>
        <p:txBody>
          <a:bodyPr>
            <a:normAutofit/>
            <a:scene3d>
              <a:camera prst="orthographicFront"/>
              <a:lightRig rig="threePt" dir="t"/>
            </a:scene3d>
            <a:sp3d extrusionH="57150">
              <a:bevelT w="38100" h="38100"/>
            </a:sp3d>
          </a:bodyPr>
          <a:lstStyle/>
          <a:p>
            <a:r>
              <a:rPr lang="en-CA" b="1" dirty="0" smtClean="0">
                <a:solidFill>
                  <a:srgbClr val="FF0000"/>
                </a:solidFill>
                <a:effectLst>
                  <a:outerShdw blurRad="38100" dist="38100" dir="2700000" algn="tl">
                    <a:srgbClr val="000000">
                      <a:alpha val="43137"/>
                    </a:srgbClr>
                  </a:outerShdw>
                </a:effectLst>
              </a:rPr>
              <a:t>Groovy Brain 2</a:t>
            </a:r>
            <a:endParaRPr lang="en-CA" b="1" dirty="0">
              <a:solidFill>
                <a:srgbClr val="FF0000"/>
              </a:solidFill>
              <a:effectLst>
                <a:outerShdw blurRad="38100" dist="38100" dir="2700000" algn="tl">
                  <a:srgbClr val="000000">
                    <a:alpha val="43137"/>
                  </a:srgbClr>
                </a:outerShdw>
              </a:effectLst>
            </a:endParaRPr>
          </a:p>
        </p:txBody>
      </p:sp>
      <p:sp>
        <p:nvSpPr>
          <p:cNvPr id="5" name="Title 1">
            <a:hlinkClick r:id="rId3" action="ppaction://hlinksldjump"/>
          </p:cNvPr>
          <p:cNvSpPr txBox="1">
            <a:spLocks/>
          </p:cNvSpPr>
          <p:nvPr/>
        </p:nvSpPr>
        <p:spPr>
          <a:xfrm>
            <a:off x="507275" y="1772816"/>
            <a:ext cx="8229600" cy="81034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3100" b="1" dirty="0">
                <a:solidFill>
                  <a:srgbClr val="FF0000"/>
                </a:solidFill>
              </a:rPr>
              <a:t>W</a:t>
            </a:r>
            <a:r>
              <a:rPr lang="en-US" sz="3100" b="1" dirty="0" smtClean="0">
                <a:solidFill>
                  <a:srgbClr val="FF0000"/>
                </a:solidFill>
              </a:rPr>
              <a:t>hat are the bumps and grooves of the brain called?</a:t>
            </a:r>
            <a:endParaRPr lang="en-CA" sz="3100" b="1"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562" y="3284984"/>
            <a:ext cx="4391025"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967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5625" y="0"/>
            <a:ext cx="2238375" cy="2016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5-Point Star 3">
            <a:hlinkClick r:id="rId3" action="ppaction://hlinksldjump"/>
          </p:cNvPr>
          <p:cNvSpPr/>
          <p:nvPr/>
        </p:nvSpPr>
        <p:spPr>
          <a:xfrm>
            <a:off x="103451" y="6021288"/>
            <a:ext cx="541402" cy="467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27584" y="6118964"/>
            <a:ext cx="2019282" cy="369332"/>
          </a:xfrm>
          <a:prstGeom prst="rect">
            <a:avLst/>
          </a:prstGeom>
          <a:noFill/>
        </p:spPr>
        <p:txBody>
          <a:bodyPr wrap="square" rtlCol="0">
            <a:spAutoFit/>
          </a:bodyPr>
          <a:lstStyle/>
          <a:p>
            <a:r>
              <a:rPr lang="en-US" dirty="0" smtClean="0"/>
              <a:t>Brain Boost Home</a:t>
            </a:r>
            <a:endParaRPr lang="en-US" dirty="0"/>
          </a:p>
        </p:txBody>
      </p:sp>
      <p:sp>
        <p:nvSpPr>
          <p:cNvPr id="25" name="5-Point Star 24">
            <a:hlinkClick r:id="rId4" action="ppaction://hlinksldjump"/>
          </p:cNvPr>
          <p:cNvSpPr/>
          <p:nvPr/>
        </p:nvSpPr>
        <p:spPr>
          <a:xfrm>
            <a:off x="8494290" y="6049156"/>
            <a:ext cx="541402" cy="4670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372200" y="6146832"/>
            <a:ext cx="1994711" cy="369332"/>
          </a:xfrm>
          <a:prstGeom prst="rect">
            <a:avLst/>
          </a:prstGeom>
          <a:noFill/>
        </p:spPr>
        <p:txBody>
          <a:bodyPr wrap="square" rtlCol="0">
            <a:spAutoFit/>
          </a:bodyPr>
          <a:lstStyle/>
          <a:p>
            <a:r>
              <a:rPr lang="en-US" dirty="0" smtClean="0"/>
              <a:t>Finish Brain Boost</a:t>
            </a:r>
            <a:endParaRPr lang="en-US" dirty="0"/>
          </a:p>
        </p:txBody>
      </p:sp>
      <p:sp>
        <p:nvSpPr>
          <p:cNvPr id="20" name="Title 1"/>
          <p:cNvSpPr txBox="1">
            <a:spLocks/>
          </p:cNvSpPr>
          <p:nvPr/>
        </p:nvSpPr>
        <p:spPr>
          <a:xfrm>
            <a:off x="178662" y="1761352"/>
            <a:ext cx="5004675" cy="255518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Neuroscientists are scientists who study the brain and the nervous system!</a:t>
            </a:r>
            <a:endParaRPr lang="en-CA" sz="3200" b="1" dirty="0"/>
          </a:p>
        </p:txBody>
      </p:sp>
      <p:pic>
        <p:nvPicPr>
          <p:cNvPr id="21"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6657" y="414434"/>
            <a:ext cx="2568260" cy="519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7"/>
          <p:cNvSpPr txBox="1">
            <a:spLocks noChangeAspect="1"/>
          </p:cNvSpPr>
          <p:nvPr/>
        </p:nvSpPr>
        <p:spPr>
          <a:xfrm>
            <a:off x="7636164" y="1507235"/>
            <a:ext cx="1041602" cy="795760"/>
          </a:xfrm>
          <a:prstGeom prst="rect">
            <a:avLst/>
          </a:prstGeom>
          <a:noFill/>
        </p:spPr>
        <p:txBody>
          <a:bodyPr wrap="square" lIns="87023" tIns="43512" rIns="87023" bIns="435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2300" b="1" dirty="0" smtClean="0"/>
              <a:t>Spinal cord</a:t>
            </a:r>
            <a:endParaRPr lang="en-CA" sz="2300" b="1" dirty="0"/>
          </a:p>
        </p:txBody>
      </p:sp>
      <p:sp>
        <p:nvSpPr>
          <p:cNvPr id="26" name="TextBox 28"/>
          <p:cNvSpPr txBox="1">
            <a:spLocks noChangeAspect="1"/>
          </p:cNvSpPr>
          <p:nvPr/>
        </p:nvSpPr>
        <p:spPr>
          <a:xfrm>
            <a:off x="7724916" y="2597126"/>
            <a:ext cx="1310775" cy="441817"/>
          </a:xfrm>
          <a:prstGeom prst="rect">
            <a:avLst/>
          </a:prstGeom>
          <a:noFill/>
        </p:spPr>
        <p:txBody>
          <a:bodyPr wrap="square" lIns="87023" tIns="43512" rIns="87023" bIns="435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300" b="1" dirty="0" smtClean="0"/>
              <a:t>Nerves</a:t>
            </a:r>
            <a:endParaRPr lang="en-CA" sz="2300" b="1" dirty="0"/>
          </a:p>
        </p:txBody>
      </p:sp>
      <p:sp>
        <p:nvSpPr>
          <p:cNvPr id="27" name="TextBox 30"/>
          <p:cNvSpPr txBox="1">
            <a:spLocks noChangeAspect="1"/>
          </p:cNvSpPr>
          <p:nvPr/>
        </p:nvSpPr>
        <p:spPr>
          <a:xfrm>
            <a:off x="7724917" y="603306"/>
            <a:ext cx="1041602" cy="441817"/>
          </a:xfrm>
          <a:prstGeom prst="rect">
            <a:avLst/>
          </a:prstGeom>
          <a:noFill/>
        </p:spPr>
        <p:txBody>
          <a:bodyPr wrap="square" lIns="87023" tIns="43512" rIns="87023" bIns="435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300" b="1" dirty="0" smtClean="0"/>
              <a:t>Brain</a:t>
            </a:r>
            <a:endParaRPr lang="en-CA" sz="2300" b="1" dirty="0"/>
          </a:p>
        </p:txBody>
      </p:sp>
    </p:spTree>
    <p:extLst>
      <p:ext uri="{BB962C8B-B14F-4D97-AF65-F5344CB8AC3E}">
        <p14:creationId xmlns:p14="http://schemas.microsoft.com/office/powerpoint/2010/main" val="60221145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in.jpg"/>
          <p:cNvPicPr>
            <a:picLocks noChangeAspect="1"/>
          </p:cNvPicPr>
          <p:nvPr/>
        </p:nvPicPr>
        <p:blipFill>
          <a:blip r:embed="rId3" cstate="print"/>
          <a:stretch>
            <a:fillRect/>
          </a:stretch>
        </p:blipFill>
        <p:spPr>
          <a:xfrm>
            <a:off x="539552" y="332656"/>
            <a:ext cx="3809796" cy="3063075"/>
          </a:xfrm>
          <a:prstGeom prst="rect">
            <a:avLst/>
          </a:prstGeom>
        </p:spPr>
      </p:pic>
      <p:pic>
        <p:nvPicPr>
          <p:cNvPr id="1026" name="Picture 2" descr="http://thumbs.dreamstime.com/x/crumpled-newspaper-124258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949" y="29271"/>
            <a:ext cx="4464496" cy="44644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611560" y="4797152"/>
            <a:ext cx="8229600" cy="810344"/>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Folds in the brain allow for a larger surface area to store more information!</a:t>
            </a:r>
            <a:endParaRPr lang="en-CA" sz="3200" b="1" dirty="0"/>
          </a:p>
        </p:txBody>
      </p:sp>
      <p:sp>
        <p:nvSpPr>
          <p:cNvPr id="6" name="5-Point Star 5">
            <a:hlinkClick r:id="rId5" action="ppaction://hlinksldjump"/>
          </p:cNvPr>
          <p:cNvSpPr/>
          <p:nvPr/>
        </p:nvSpPr>
        <p:spPr>
          <a:xfrm>
            <a:off x="103451" y="6021288"/>
            <a:ext cx="541402" cy="467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7584" y="6118964"/>
            <a:ext cx="2019282" cy="369332"/>
          </a:xfrm>
          <a:prstGeom prst="rect">
            <a:avLst/>
          </a:prstGeom>
          <a:noFill/>
        </p:spPr>
        <p:txBody>
          <a:bodyPr wrap="square" rtlCol="0">
            <a:spAutoFit/>
          </a:bodyPr>
          <a:lstStyle/>
          <a:p>
            <a:r>
              <a:rPr lang="en-US" dirty="0" smtClean="0"/>
              <a:t>Brain Boost Home</a:t>
            </a:r>
            <a:endParaRPr lang="en-US" dirty="0"/>
          </a:p>
        </p:txBody>
      </p:sp>
      <p:sp>
        <p:nvSpPr>
          <p:cNvPr id="10" name="5-Point Star 9">
            <a:hlinkClick r:id="rId6" action="ppaction://hlinksldjump"/>
          </p:cNvPr>
          <p:cNvSpPr/>
          <p:nvPr/>
        </p:nvSpPr>
        <p:spPr>
          <a:xfrm>
            <a:off x="8494290" y="6049156"/>
            <a:ext cx="541402" cy="4670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372200" y="6146832"/>
            <a:ext cx="1994711" cy="369332"/>
          </a:xfrm>
          <a:prstGeom prst="rect">
            <a:avLst/>
          </a:prstGeom>
          <a:noFill/>
        </p:spPr>
        <p:txBody>
          <a:bodyPr wrap="square" rtlCol="0">
            <a:spAutoFit/>
          </a:bodyPr>
          <a:lstStyle/>
          <a:p>
            <a:r>
              <a:rPr lang="en-US" dirty="0" smtClean="0"/>
              <a:t>Finish Brain Boost</a:t>
            </a:r>
            <a:endParaRPr lang="en-US" dirty="0"/>
          </a:p>
        </p:txBody>
      </p:sp>
    </p:spTree>
    <p:extLst>
      <p:ext uri="{BB962C8B-B14F-4D97-AF65-F5344CB8AC3E}">
        <p14:creationId xmlns:p14="http://schemas.microsoft.com/office/powerpoint/2010/main" val="480568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Point Star 9">
            <a:hlinkClick r:id="rId3" action="ppaction://hlinksldjump"/>
          </p:cNvPr>
          <p:cNvSpPr/>
          <p:nvPr/>
        </p:nvSpPr>
        <p:spPr>
          <a:xfrm>
            <a:off x="103451" y="6021288"/>
            <a:ext cx="541402" cy="467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27584" y="6118964"/>
            <a:ext cx="2019282" cy="369332"/>
          </a:xfrm>
          <a:prstGeom prst="rect">
            <a:avLst/>
          </a:prstGeom>
          <a:noFill/>
        </p:spPr>
        <p:txBody>
          <a:bodyPr wrap="square" rtlCol="0">
            <a:spAutoFit/>
          </a:bodyPr>
          <a:lstStyle/>
          <a:p>
            <a:r>
              <a:rPr lang="en-US" dirty="0" smtClean="0"/>
              <a:t>Brain Boost Home</a:t>
            </a:r>
            <a:endParaRPr lang="en-US" dirty="0"/>
          </a:p>
        </p:txBody>
      </p:sp>
      <p:sp>
        <p:nvSpPr>
          <p:cNvPr id="12" name="5-Point Star 11">
            <a:hlinkClick r:id="rId4" action="ppaction://hlinksldjump"/>
          </p:cNvPr>
          <p:cNvSpPr/>
          <p:nvPr/>
        </p:nvSpPr>
        <p:spPr>
          <a:xfrm>
            <a:off x="8494290" y="6049156"/>
            <a:ext cx="541402" cy="467008"/>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372200" y="6146832"/>
            <a:ext cx="1994711" cy="369332"/>
          </a:xfrm>
          <a:prstGeom prst="rect">
            <a:avLst/>
          </a:prstGeom>
          <a:noFill/>
        </p:spPr>
        <p:txBody>
          <a:bodyPr wrap="square" rtlCol="0">
            <a:spAutoFit/>
          </a:bodyPr>
          <a:lstStyle/>
          <a:p>
            <a:r>
              <a:rPr lang="en-US" dirty="0" smtClean="0"/>
              <a:t>Finish Brain Boost</a:t>
            </a:r>
            <a:endParaRPr lang="en-US"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0463" y="1993195"/>
            <a:ext cx="4715793" cy="295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72200" y="1844824"/>
            <a:ext cx="1660550" cy="584775"/>
          </a:xfrm>
          <a:prstGeom prst="rect">
            <a:avLst/>
          </a:prstGeom>
          <a:noFill/>
        </p:spPr>
        <p:txBody>
          <a:bodyPr wrap="square" rtlCol="0">
            <a:spAutoFit/>
          </a:bodyPr>
          <a:lstStyle/>
          <a:p>
            <a:r>
              <a:rPr lang="en-US" sz="3200" dirty="0" smtClean="0"/>
              <a:t>gyrus</a:t>
            </a:r>
            <a:endParaRPr lang="en-US" sz="3200" dirty="0"/>
          </a:p>
        </p:txBody>
      </p:sp>
      <p:sp>
        <p:nvSpPr>
          <p:cNvPr id="9" name="TextBox 8"/>
          <p:cNvSpPr txBox="1"/>
          <p:nvPr/>
        </p:nvSpPr>
        <p:spPr>
          <a:xfrm>
            <a:off x="2846866" y="4657128"/>
            <a:ext cx="1368152" cy="584775"/>
          </a:xfrm>
          <a:prstGeom prst="rect">
            <a:avLst/>
          </a:prstGeom>
          <a:noFill/>
        </p:spPr>
        <p:txBody>
          <a:bodyPr wrap="square" rtlCol="0">
            <a:spAutoFit/>
          </a:bodyPr>
          <a:lstStyle/>
          <a:p>
            <a:r>
              <a:rPr lang="en-US" sz="3200" dirty="0" smtClean="0"/>
              <a:t>sulcus</a:t>
            </a:r>
            <a:endParaRPr lang="en-US" sz="3200" dirty="0"/>
          </a:p>
        </p:txBody>
      </p:sp>
    </p:spTree>
    <p:extLst>
      <p:ext uri="{BB962C8B-B14F-4D97-AF65-F5344CB8AC3E}">
        <p14:creationId xmlns:p14="http://schemas.microsoft.com/office/powerpoint/2010/main" val="16275512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Providing Feedback</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bg2">
                    <a:lumMod val="90000"/>
                  </a:schemeClr>
                </a:solidFill>
              </a:rPr>
              <a:t>Prepare for your presentations</a:t>
            </a:r>
          </a:p>
          <a:p>
            <a:r>
              <a:rPr lang="en-US" sz="1500" b="1" dirty="0" smtClean="0">
                <a:solidFill>
                  <a:schemeClr val="bg2">
                    <a:lumMod val="90000"/>
                  </a:schemeClr>
                </a:solidFill>
              </a:rPr>
              <a:t>Deliver the presentations</a:t>
            </a:r>
          </a:p>
          <a:p>
            <a:r>
              <a:rPr lang="en-US" sz="1500" b="1" dirty="0" smtClean="0">
                <a:solidFill>
                  <a:schemeClr val="tx1"/>
                </a:solidFill>
              </a:rPr>
              <a:t>Provide feedback</a:t>
            </a:r>
          </a:p>
        </p:txBody>
      </p:sp>
      <p:sp>
        <p:nvSpPr>
          <p:cNvPr id="3" name="Content Placeholder 2"/>
          <p:cNvSpPr>
            <a:spLocks noGrp="1"/>
          </p:cNvSpPr>
          <p:nvPr>
            <p:ph idx="1"/>
          </p:nvPr>
        </p:nvSpPr>
        <p:spPr>
          <a:xfrm>
            <a:off x="2111873" y="1949923"/>
            <a:ext cx="5637749" cy="3916363"/>
          </a:xfrm>
        </p:spPr>
        <p:txBody>
          <a:bodyPr/>
          <a:lstStyle/>
          <a:p>
            <a:r>
              <a:rPr lang="en-US" dirty="0" smtClean="0"/>
              <a:t>Receiving feedback from volunteers and teachers helps us to improve presentations and the program in general</a:t>
            </a:r>
          </a:p>
          <a:p>
            <a:r>
              <a:rPr lang="en-US" dirty="0" smtClean="0"/>
              <a:t>You will receive a feedback form with your material package for each session</a:t>
            </a:r>
          </a:p>
          <a:p>
            <a:r>
              <a:rPr lang="en-US" dirty="0" smtClean="0"/>
              <a:t>Please complete it and return it along with your materials</a:t>
            </a:r>
          </a:p>
          <a:p>
            <a:endParaRPr lang="en-US" dirty="0"/>
          </a:p>
          <a:p>
            <a:pPr marL="0" indent="0">
              <a:buNone/>
            </a:pPr>
            <a:endParaRPr lang="en-US" dirty="0"/>
          </a:p>
        </p:txBody>
      </p:sp>
    </p:spTree>
    <p:extLst>
      <p:ext uri="{BB962C8B-B14F-4D97-AF65-F5344CB8AC3E}">
        <p14:creationId xmlns:p14="http://schemas.microsoft.com/office/powerpoint/2010/main" val="40785302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Providing Feedback</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chemeClr val="bg2">
                    <a:lumMod val="90000"/>
                  </a:schemeClr>
                </a:solidFill>
              </a:rPr>
              <a:t>S</a:t>
            </a:r>
            <a:r>
              <a:rPr lang="en-US" sz="1500" b="1" dirty="0" smtClean="0">
                <a:solidFill>
                  <a:schemeClr val="bg2">
                    <a:lumMod val="90000"/>
                  </a:schemeClr>
                </a:solidFill>
              </a:rPr>
              <a:t>chedule presentations</a:t>
            </a:r>
          </a:p>
          <a:p>
            <a:r>
              <a:rPr lang="en-US" sz="1500" b="1" dirty="0" smtClean="0">
                <a:solidFill>
                  <a:schemeClr val="bg2">
                    <a:lumMod val="90000"/>
                  </a:schemeClr>
                </a:solidFill>
              </a:rPr>
              <a:t>Arrange material pickup/return</a:t>
            </a:r>
          </a:p>
          <a:p>
            <a:r>
              <a:rPr lang="en-US" sz="1500" b="1" dirty="0" smtClean="0">
                <a:solidFill>
                  <a:schemeClr val="bg2">
                    <a:lumMod val="90000"/>
                  </a:schemeClr>
                </a:solidFill>
              </a:rPr>
              <a:t>Prepare for your presentations</a:t>
            </a:r>
          </a:p>
          <a:p>
            <a:r>
              <a:rPr lang="en-US" sz="1500" b="1" dirty="0" smtClean="0">
                <a:solidFill>
                  <a:schemeClr val="bg2">
                    <a:lumMod val="90000"/>
                  </a:schemeClr>
                </a:solidFill>
              </a:rPr>
              <a:t>Deliver the presentations</a:t>
            </a:r>
          </a:p>
          <a:p>
            <a:r>
              <a:rPr lang="en-US" sz="1500" b="1" dirty="0" smtClean="0">
                <a:solidFill>
                  <a:schemeClr val="tx1"/>
                </a:solidFill>
              </a:rPr>
              <a:t>Provide feedback</a:t>
            </a:r>
          </a:p>
        </p:txBody>
      </p:sp>
      <p:pic>
        <p:nvPicPr>
          <p:cNvPr id="6" name="Picture 5" descr="Volunteer feedback for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825" y="1349375"/>
            <a:ext cx="4710546" cy="6096000"/>
          </a:xfrm>
          <a:prstGeom prst="rect">
            <a:avLst/>
          </a:prstGeom>
        </p:spPr>
      </p:pic>
    </p:spTree>
    <p:extLst>
      <p:ext uri="{BB962C8B-B14F-4D97-AF65-F5344CB8AC3E}">
        <p14:creationId xmlns:p14="http://schemas.microsoft.com/office/powerpoint/2010/main" val="13784603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8528051" cy="4648200"/>
          </a:xfrm>
        </p:spPr>
        <p:txBody>
          <a:bodyPr/>
          <a:lstStyle/>
          <a:p>
            <a:r>
              <a:rPr lang="en-US" dirty="0" smtClean="0"/>
              <a:t>Feel free to email us at </a:t>
            </a:r>
            <a:r>
              <a:rPr lang="en-US" dirty="0" smtClean="0">
                <a:hlinkClick r:id="rId2"/>
              </a:rPr>
              <a:t>brainreach.elementary@gmail.com</a:t>
            </a:r>
            <a:r>
              <a:rPr lang="en-US" dirty="0" smtClean="0"/>
              <a:t> if you:</a:t>
            </a:r>
          </a:p>
          <a:p>
            <a:pPr marL="0" indent="0">
              <a:buNone/>
            </a:pPr>
            <a:endParaRPr lang="en-US" dirty="0" smtClean="0"/>
          </a:p>
          <a:p>
            <a:pPr lvl="1"/>
            <a:r>
              <a:rPr lang="en-US" dirty="0"/>
              <a:t>h</a:t>
            </a:r>
            <a:r>
              <a:rPr lang="en-US" dirty="0" smtClean="0"/>
              <a:t>ave any ideas or suggestions for how we can make the presentations or program even better</a:t>
            </a:r>
          </a:p>
          <a:p>
            <a:pPr lvl="1"/>
            <a:endParaRPr lang="en-US" dirty="0" smtClean="0"/>
          </a:p>
          <a:p>
            <a:pPr lvl="1"/>
            <a:r>
              <a:rPr lang="en-US" dirty="0" smtClean="0"/>
              <a:t>are having trouble contacting your teacher </a:t>
            </a:r>
          </a:p>
          <a:p>
            <a:pPr lvl="1"/>
            <a:endParaRPr lang="en-US" dirty="0"/>
          </a:p>
          <a:p>
            <a:pPr lvl="1"/>
            <a:r>
              <a:rPr lang="en-US" dirty="0" smtClean="0"/>
              <a:t>encountered any situations or questions from students or teachers and are not sure how to handle them</a:t>
            </a:r>
          </a:p>
          <a:p>
            <a:pPr lvl="1"/>
            <a:endParaRPr lang="en-US" dirty="0"/>
          </a:p>
          <a:p>
            <a:pPr lvl="1"/>
            <a:r>
              <a:rPr lang="en-US" dirty="0" smtClean="0"/>
              <a:t>have any questions about the presentations or the program in general</a:t>
            </a:r>
          </a:p>
          <a:p>
            <a:pPr lvl="1"/>
            <a:endParaRPr lang="en-US" dirty="0" smtClean="0"/>
          </a:p>
          <a:p>
            <a:pPr lvl="1"/>
            <a:endParaRPr lang="en-US" dirty="0"/>
          </a:p>
          <a:p>
            <a:pPr marL="228600" lvl="1" indent="0">
              <a:buNone/>
            </a:pPr>
            <a:endParaRPr lang="en-US" dirty="0"/>
          </a:p>
        </p:txBody>
      </p:sp>
      <p:sp>
        <p:nvSpPr>
          <p:cNvPr id="4" name="Title 1"/>
          <p:cNvSpPr>
            <a:spLocks noGrp="1"/>
          </p:cNvSpPr>
          <p:nvPr>
            <p:ph type="title"/>
          </p:nvPr>
        </p:nvSpPr>
        <p:spPr>
          <a:xfrm>
            <a:off x="457199" y="342900"/>
            <a:ext cx="6508377" cy="1143000"/>
          </a:xfrm>
        </p:spPr>
        <p:txBody>
          <a:bodyPr anchor="ctr"/>
          <a:lstStyle/>
          <a:p>
            <a:r>
              <a:rPr lang="en-US" dirty="0" smtClean="0"/>
              <a:t>Communicating with the </a:t>
            </a:r>
            <a:r>
              <a:rPr lang="en-US" dirty="0" err="1" smtClean="0"/>
              <a:t>BrainReach</a:t>
            </a:r>
            <a:r>
              <a:rPr lang="en-US" dirty="0" smtClean="0"/>
              <a:t> Elementary Committee</a:t>
            </a:r>
            <a:endParaRPr lang="en-US" dirty="0"/>
          </a:p>
        </p:txBody>
      </p:sp>
    </p:spTree>
    <p:extLst>
      <p:ext uri="{BB962C8B-B14F-4D97-AF65-F5344CB8AC3E}">
        <p14:creationId xmlns:p14="http://schemas.microsoft.com/office/powerpoint/2010/main" val="41390120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209800"/>
            <a:ext cx="8528051" cy="4648200"/>
          </a:xfrm>
        </p:spPr>
        <p:txBody>
          <a:bodyPr/>
          <a:lstStyle/>
          <a:p>
            <a:r>
              <a:rPr lang="en-US" dirty="0" smtClean="0"/>
              <a:t>The committee will communicate with you through:</a:t>
            </a:r>
          </a:p>
          <a:p>
            <a:pPr lvl="1"/>
            <a:endParaRPr lang="en-US" dirty="0"/>
          </a:p>
          <a:p>
            <a:pPr lvl="1"/>
            <a:r>
              <a:rPr lang="en-US" dirty="0" smtClean="0"/>
              <a:t>timely responses to your emails at any time during the year</a:t>
            </a:r>
          </a:p>
          <a:p>
            <a:pPr lvl="1"/>
            <a:endParaRPr lang="en-US" dirty="0"/>
          </a:p>
          <a:p>
            <a:pPr lvl="1"/>
            <a:r>
              <a:rPr lang="en-US" dirty="0" smtClean="0"/>
              <a:t>emails throughout the year</a:t>
            </a:r>
          </a:p>
          <a:p>
            <a:pPr lvl="1"/>
            <a:endParaRPr lang="en-US" dirty="0"/>
          </a:p>
          <a:p>
            <a:pPr lvl="1"/>
            <a:r>
              <a:rPr lang="en-US" dirty="0" smtClean="0"/>
              <a:t>our Facebook page, where we’ll share useful and interesting resources on neuroscience topics and teaching tips</a:t>
            </a:r>
          </a:p>
          <a:p>
            <a:pPr lvl="1"/>
            <a:endParaRPr lang="en-US" dirty="0" smtClean="0"/>
          </a:p>
          <a:p>
            <a:pPr lvl="1"/>
            <a:endParaRPr lang="en-US" dirty="0"/>
          </a:p>
          <a:p>
            <a:pPr marL="228600" lvl="1" indent="0">
              <a:buNone/>
            </a:pPr>
            <a:endParaRPr lang="en-US" dirty="0"/>
          </a:p>
        </p:txBody>
      </p:sp>
      <p:sp>
        <p:nvSpPr>
          <p:cNvPr id="4" name="Title 1"/>
          <p:cNvSpPr>
            <a:spLocks noGrp="1"/>
          </p:cNvSpPr>
          <p:nvPr>
            <p:ph type="title"/>
          </p:nvPr>
        </p:nvSpPr>
        <p:spPr>
          <a:xfrm>
            <a:off x="457199" y="342900"/>
            <a:ext cx="6508377" cy="1143000"/>
          </a:xfrm>
        </p:spPr>
        <p:txBody>
          <a:bodyPr anchor="ctr"/>
          <a:lstStyle/>
          <a:p>
            <a:r>
              <a:rPr lang="en-US" dirty="0" smtClean="0"/>
              <a:t>Communicating with the </a:t>
            </a:r>
            <a:r>
              <a:rPr lang="en-US" dirty="0" err="1" smtClean="0"/>
              <a:t>BrainReach</a:t>
            </a:r>
            <a:r>
              <a:rPr lang="en-US" dirty="0" smtClean="0"/>
              <a:t> Elementary Committee</a:t>
            </a:r>
            <a:endParaRPr lang="en-US" dirty="0"/>
          </a:p>
        </p:txBody>
      </p:sp>
    </p:spTree>
    <p:extLst>
      <p:ext uri="{BB962C8B-B14F-4D97-AF65-F5344CB8AC3E}">
        <p14:creationId xmlns:p14="http://schemas.microsoft.com/office/powerpoint/2010/main" val="92265651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25686"/>
            <a:ext cx="6508377" cy="1143000"/>
          </a:xfrm>
        </p:spPr>
        <p:txBody>
          <a:bodyPr/>
          <a:lstStyle/>
          <a:p>
            <a:r>
              <a:rPr lang="en-CA" dirty="0" smtClean="0"/>
              <a:t>Enjoy your experience with  </a:t>
            </a:r>
            <a:r>
              <a:rPr lang="en-CA" dirty="0" err="1" smtClean="0"/>
              <a:t>BrainReach</a:t>
            </a:r>
            <a:r>
              <a:rPr lang="en-CA" dirty="0" smtClean="0"/>
              <a:t>!</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Questions?</a:t>
            </a:r>
            <a:endParaRPr lang="en-CA" dirty="0"/>
          </a:p>
        </p:txBody>
      </p:sp>
    </p:spTree>
    <p:extLst>
      <p:ext uri="{BB962C8B-B14F-4D97-AF65-F5344CB8AC3E}">
        <p14:creationId xmlns:p14="http://schemas.microsoft.com/office/powerpoint/2010/main" val="18114592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89" y="150543"/>
            <a:ext cx="6508377" cy="1143000"/>
          </a:xfrm>
        </p:spPr>
        <p:txBody>
          <a:bodyPr/>
          <a:lstStyle/>
          <a:p>
            <a:r>
              <a:rPr lang="en-CA" dirty="0" smtClean="0"/>
              <a:t>The Goals of </a:t>
            </a:r>
            <a:r>
              <a:rPr lang="en-CA" dirty="0" err="1" smtClean="0"/>
              <a:t>BrainReach</a:t>
            </a:r>
            <a:r>
              <a:rPr lang="en-CA" dirty="0" smtClean="0"/>
              <a:t> Elementary</a:t>
            </a:r>
            <a:endParaRPr lang="en-CA" dirty="0"/>
          </a:p>
        </p:txBody>
      </p:sp>
      <p:sp>
        <p:nvSpPr>
          <p:cNvPr id="3" name="Content Placeholder 2"/>
          <p:cNvSpPr>
            <a:spLocks noGrp="1"/>
          </p:cNvSpPr>
          <p:nvPr>
            <p:ph idx="1"/>
          </p:nvPr>
        </p:nvSpPr>
        <p:spPr>
          <a:xfrm>
            <a:off x="457200" y="1844246"/>
            <a:ext cx="8229600" cy="4959725"/>
          </a:xfrm>
        </p:spPr>
        <p:txBody>
          <a:bodyPr>
            <a:normAutofit/>
          </a:bodyPr>
          <a:lstStyle/>
          <a:p>
            <a:pPr marL="457200" indent="-457200">
              <a:buFont typeface="+mj-lt"/>
              <a:buAutoNum type="arabicPeriod"/>
            </a:pPr>
            <a:r>
              <a:rPr lang="en-CA" dirty="0" smtClean="0"/>
              <a:t>Provide </a:t>
            </a:r>
            <a:r>
              <a:rPr lang="en-CA" dirty="0"/>
              <a:t>scientific engagement for elementary </a:t>
            </a:r>
            <a:r>
              <a:rPr lang="en-CA" dirty="0" smtClean="0"/>
              <a:t>school </a:t>
            </a:r>
            <a:r>
              <a:rPr lang="en-CA" dirty="0"/>
              <a:t>students in under-resourced </a:t>
            </a:r>
            <a:r>
              <a:rPr lang="en-CA" dirty="0" smtClean="0"/>
              <a:t>neighbourhoods</a:t>
            </a:r>
            <a:r>
              <a:rPr lang="en-CA" dirty="0"/>
              <a:t>, showing them that science is fun through interactive presentations and activities focusing on the brain</a:t>
            </a:r>
            <a:r>
              <a:rPr lang="en-CA" dirty="0" smtClean="0"/>
              <a:t>.</a:t>
            </a:r>
          </a:p>
          <a:p>
            <a:pPr marL="457200" indent="-457200">
              <a:buFont typeface="+mj-lt"/>
              <a:buAutoNum type="arabicPeriod"/>
            </a:pPr>
            <a:r>
              <a:rPr lang="en-CA" dirty="0" smtClean="0"/>
              <a:t>Provide </a:t>
            </a:r>
            <a:r>
              <a:rPr lang="en-CA" dirty="0"/>
              <a:t>teachers with a support network for their science inquiries. </a:t>
            </a:r>
          </a:p>
          <a:p>
            <a:pPr marL="457200" indent="-457200">
              <a:buFont typeface="+mj-lt"/>
              <a:buAutoNum type="arabicPeriod"/>
            </a:pPr>
            <a:r>
              <a:rPr lang="en-CA" dirty="0" smtClean="0"/>
              <a:t>Provide </a:t>
            </a:r>
            <a:r>
              <a:rPr lang="en-CA" dirty="0"/>
              <a:t>graduate students with the opportunity to build pedagogical skills. </a:t>
            </a:r>
          </a:p>
        </p:txBody>
      </p:sp>
    </p:spTree>
    <p:extLst>
      <p:ext uri="{BB962C8B-B14F-4D97-AF65-F5344CB8AC3E}">
        <p14:creationId xmlns:p14="http://schemas.microsoft.com/office/powerpoint/2010/main" val="2470625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558" y="342900"/>
            <a:ext cx="6508377" cy="1143000"/>
          </a:xfrm>
        </p:spPr>
        <p:txBody>
          <a:bodyPr anchor="ctr"/>
          <a:lstStyle/>
          <a:p>
            <a:r>
              <a:rPr lang="en-US" dirty="0" smtClean="0"/>
              <a:t>Presentation Topics</a:t>
            </a:r>
            <a:endParaRPr lang="en-US" dirty="0"/>
          </a:p>
        </p:txBody>
      </p:sp>
      <p:sp>
        <p:nvSpPr>
          <p:cNvPr id="5" name="Content Placeholder 4"/>
          <p:cNvSpPr>
            <a:spLocks noGrp="1"/>
          </p:cNvSpPr>
          <p:nvPr>
            <p:ph sz="half" idx="4294967295"/>
          </p:nvPr>
        </p:nvSpPr>
        <p:spPr>
          <a:xfrm>
            <a:off x="487558" y="1664739"/>
            <a:ext cx="7612646" cy="3975238"/>
          </a:xfrm>
          <a:prstGeom prst="rect">
            <a:avLst/>
          </a:prstGeom>
        </p:spPr>
        <p:txBody>
          <a:bodyPr>
            <a:noAutofit/>
          </a:bodyPr>
          <a:lstStyle/>
          <a:p>
            <a:pPr marL="457200" lvl="0" indent="-457200">
              <a:buFont typeface="+mj-lt"/>
              <a:buAutoNum type="arabicPeriod"/>
            </a:pPr>
            <a:r>
              <a:rPr lang="en-US" sz="2000" dirty="0"/>
              <a:t>What is the brain?</a:t>
            </a:r>
          </a:p>
          <a:p>
            <a:pPr marL="457200" lvl="0" indent="-457200">
              <a:buFont typeface="+mj-lt"/>
              <a:buAutoNum type="arabicPeriod"/>
            </a:pPr>
            <a:r>
              <a:rPr lang="en-US" sz="2000" dirty="0"/>
              <a:t>What are the different functions of my brain?</a:t>
            </a:r>
          </a:p>
          <a:p>
            <a:pPr marL="457200" lvl="0" indent="-457200">
              <a:buFont typeface="+mj-lt"/>
              <a:buAutoNum type="arabicPeriod"/>
            </a:pPr>
            <a:r>
              <a:rPr lang="en-US" sz="2000" dirty="0"/>
              <a:t>What is my brain made of?</a:t>
            </a:r>
          </a:p>
          <a:p>
            <a:pPr marL="457200" lvl="0" indent="-457200">
              <a:buFont typeface="+mj-lt"/>
              <a:buAutoNum type="arabicPeriod"/>
            </a:pPr>
            <a:r>
              <a:rPr lang="en-US" sz="2000" dirty="0"/>
              <a:t>How does my brain get information from the world?</a:t>
            </a:r>
          </a:p>
          <a:p>
            <a:pPr marL="457200" lvl="0" indent="-457200">
              <a:buFont typeface="+mj-lt"/>
              <a:buAutoNum type="arabicPeriod"/>
            </a:pPr>
            <a:r>
              <a:rPr lang="en-US" sz="2000" dirty="0"/>
              <a:t>How does my brain pay attention?</a:t>
            </a:r>
          </a:p>
          <a:p>
            <a:pPr marL="457200" lvl="0" indent="-457200">
              <a:buFont typeface="+mj-lt"/>
              <a:buAutoNum type="arabicPeriod"/>
            </a:pPr>
            <a:r>
              <a:rPr lang="en-US" sz="2000" dirty="0"/>
              <a:t>How do I remember?</a:t>
            </a:r>
          </a:p>
          <a:p>
            <a:pPr marL="457200" lvl="0" indent="-457200">
              <a:buFont typeface="+mj-lt"/>
              <a:buAutoNum type="arabicPeriod"/>
            </a:pPr>
            <a:r>
              <a:rPr lang="en-US" sz="2000" dirty="0"/>
              <a:t>How does my brain control my emotions?</a:t>
            </a:r>
          </a:p>
          <a:p>
            <a:pPr marL="457200" indent="-457200">
              <a:buFont typeface="+mj-lt"/>
              <a:buAutoNum type="arabicPeriod"/>
            </a:pPr>
            <a:r>
              <a:rPr lang="en-US" dirty="0" smtClean="0"/>
              <a:t>Presenter’s choice of topic, or review</a:t>
            </a:r>
            <a:r>
              <a:rPr lang="en-US" sz="2000" dirty="0" smtClean="0"/>
              <a:t> </a:t>
            </a:r>
            <a:endParaRPr lang="en-CA" sz="2000" dirty="0"/>
          </a:p>
        </p:txBody>
      </p:sp>
    </p:spTree>
    <p:extLst>
      <p:ext uri="{BB962C8B-B14F-4D97-AF65-F5344CB8AC3E}">
        <p14:creationId xmlns:p14="http://schemas.microsoft.com/office/powerpoint/2010/main" val="8796347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Your Role as a Volunteer</a:t>
            </a:r>
            <a:endParaRPr lang="en-US" dirty="0"/>
          </a:p>
        </p:txBody>
      </p:sp>
      <p:sp>
        <p:nvSpPr>
          <p:cNvPr id="3" name="Content Placeholder 2"/>
          <p:cNvSpPr>
            <a:spLocks noGrp="1"/>
          </p:cNvSpPr>
          <p:nvPr>
            <p:ph idx="1"/>
          </p:nvPr>
        </p:nvSpPr>
        <p:spPr>
          <a:xfrm>
            <a:off x="457199" y="1914141"/>
            <a:ext cx="8027817" cy="4675342"/>
          </a:xfrm>
        </p:spPr>
        <p:txBody>
          <a:bodyPr/>
          <a:lstStyle/>
          <a:p>
            <a:r>
              <a:rPr lang="en-US" dirty="0" smtClean="0"/>
              <a:t>Communicate with your assigned school to schedule presentations</a:t>
            </a:r>
          </a:p>
          <a:p>
            <a:r>
              <a:rPr lang="en-US" dirty="0" smtClean="0"/>
              <a:t>Arrange material pickup/return</a:t>
            </a:r>
          </a:p>
          <a:p>
            <a:r>
              <a:rPr lang="en-US" dirty="0" smtClean="0"/>
              <a:t>Prepare for your presentations</a:t>
            </a:r>
          </a:p>
          <a:p>
            <a:r>
              <a:rPr lang="en-US" dirty="0" smtClean="0"/>
              <a:t>Deliver the presentations in an engaging and professional manner</a:t>
            </a:r>
          </a:p>
          <a:p>
            <a:r>
              <a:rPr lang="en-US" dirty="0" smtClean="0"/>
              <a:t>Help us make </a:t>
            </a:r>
            <a:r>
              <a:rPr lang="en-US" dirty="0" err="1" smtClean="0"/>
              <a:t>BrainReach</a:t>
            </a:r>
            <a:r>
              <a:rPr lang="en-US" dirty="0" smtClean="0"/>
              <a:t> even better by providing feedback</a:t>
            </a:r>
          </a:p>
          <a:p>
            <a:r>
              <a:rPr lang="en-US" dirty="0" smtClean="0"/>
              <a:t>Communicate with the </a:t>
            </a:r>
            <a:r>
              <a:rPr lang="en-US" dirty="0" err="1" smtClean="0"/>
              <a:t>BrainReach</a:t>
            </a:r>
            <a:r>
              <a:rPr lang="en-US" dirty="0" smtClean="0"/>
              <a:t> Elementary committee about any ideas, suggestions or issues</a:t>
            </a:r>
          </a:p>
          <a:p>
            <a:endParaRPr lang="en-US" dirty="0" smtClean="0"/>
          </a:p>
          <a:p>
            <a:pPr marL="0" indent="0">
              <a:buNone/>
            </a:pPr>
            <a:endParaRPr lang="en-US" dirty="0"/>
          </a:p>
        </p:txBody>
      </p:sp>
    </p:spTree>
    <p:extLst>
      <p:ext uri="{BB962C8B-B14F-4D97-AF65-F5344CB8AC3E}">
        <p14:creationId xmlns:p14="http://schemas.microsoft.com/office/powerpoint/2010/main" val="16773950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Scheduling Presentations</a:t>
            </a:r>
            <a:endParaRPr lang="en-US" dirty="0"/>
          </a:p>
        </p:txBody>
      </p:sp>
      <p:sp>
        <p:nvSpPr>
          <p:cNvPr id="3" name="Content Placeholder 2"/>
          <p:cNvSpPr>
            <a:spLocks noGrp="1"/>
          </p:cNvSpPr>
          <p:nvPr>
            <p:ph idx="1"/>
          </p:nvPr>
        </p:nvSpPr>
        <p:spPr>
          <a:xfrm>
            <a:off x="2111873" y="1956394"/>
            <a:ext cx="6508377" cy="4548002"/>
          </a:xfrm>
        </p:spPr>
        <p:txBody>
          <a:bodyPr>
            <a:normAutofit fontScale="92500" lnSpcReduction="20000"/>
          </a:bodyPr>
          <a:lstStyle/>
          <a:p>
            <a:r>
              <a:rPr lang="en-CA" dirty="0" smtClean="0"/>
              <a:t>You </a:t>
            </a:r>
            <a:r>
              <a:rPr lang="en-CA" dirty="0"/>
              <a:t>will be assigned a school </a:t>
            </a:r>
            <a:r>
              <a:rPr lang="en-CA" dirty="0" smtClean="0"/>
              <a:t>by email</a:t>
            </a:r>
          </a:p>
          <a:p>
            <a:pPr marL="228600" lvl="1" indent="0">
              <a:buNone/>
            </a:pPr>
            <a:endParaRPr lang="en-CA" dirty="0" smtClean="0"/>
          </a:p>
          <a:p>
            <a:r>
              <a:rPr lang="en-CA" dirty="0" smtClean="0"/>
              <a:t>In the next few days, we’ll send an email to both you and your teacher</a:t>
            </a:r>
          </a:p>
          <a:p>
            <a:r>
              <a:rPr lang="en-CA" dirty="0" smtClean="0"/>
              <a:t>After your receive this, get in touch with them as soon as possible to schedule your first session</a:t>
            </a:r>
          </a:p>
          <a:p>
            <a:pPr lvl="1"/>
            <a:r>
              <a:rPr lang="en-CA" dirty="0" smtClean="0"/>
              <a:t>Confirm the class day, time and length</a:t>
            </a:r>
          </a:p>
          <a:p>
            <a:pPr lvl="1"/>
            <a:r>
              <a:rPr lang="en-CA" dirty="0" smtClean="0"/>
              <a:t>Ask how many students are in the class, and if there are any special needs</a:t>
            </a:r>
          </a:p>
          <a:p>
            <a:pPr lvl="1"/>
            <a:r>
              <a:rPr lang="en-CA" dirty="0" smtClean="0"/>
              <a:t>Confirm the procedure for when you arrive at the school</a:t>
            </a:r>
            <a:endParaRPr lang="en-CA" dirty="0"/>
          </a:p>
          <a:p>
            <a:pPr marL="228600" lvl="1" indent="0">
              <a:buNone/>
            </a:pPr>
            <a:endParaRPr lang="en-CA" dirty="0"/>
          </a:p>
          <a:p>
            <a:r>
              <a:rPr lang="en-CA" dirty="0" smtClean="0"/>
              <a:t>At </a:t>
            </a:r>
            <a:r>
              <a:rPr lang="en-CA" dirty="0"/>
              <a:t>your first session, arrange a schedule with your teacher for the remaining sessions</a:t>
            </a:r>
          </a:p>
          <a:p>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t>S</a:t>
            </a:r>
            <a:r>
              <a:rPr lang="en-US" sz="1500" b="1" dirty="0" smtClean="0"/>
              <a:t>chedule presentations</a:t>
            </a:r>
          </a:p>
          <a:p>
            <a:r>
              <a:rPr lang="en-US" sz="1500" dirty="0" smtClean="0">
                <a:solidFill>
                  <a:schemeClr val="bg2">
                    <a:lumMod val="75000"/>
                  </a:schemeClr>
                </a:solidFill>
              </a:rPr>
              <a:t>Arrange material pickup/return</a:t>
            </a:r>
          </a:p>
          <a:p>
            <a:r>
              <a:rPr lang="en-US" sz="1500" dirty="0" smtClean="0">
                <a:solidFill>
                  <a:schemeClr val="bg2">
                    <a:lumMod val="75000"/>
                  </a:schemeClr>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Tree>
    <p:extLst>
      <p:ext uri="{BB962C8B-B14F-4D97-AF65-F5344CB8AC3E}">
        <p14:creationId xmlns:p14="http://schemas.microsoft.com/office/powerpoint/2010/main" val="2087758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342900"/>
            <a:ext cx="6508377" cy="1143000"/>
          </a:xfrm>
        </p:spPr>
        <p:txBody>
          <a:bodyPr anchor="ctr"/>
          <a:lstStyle/>
          <a:p>
            <a:r>
              <a:rPr lang="en-US" dirty="0" smtClean="0"/>
              <a:t>Scheduling Presentations</a:t>
            </a:r>
            <a:endParaRPr lang="en-US" dirty="0"/>
          </a:p>
        </p:txBody>
      </p:sp>
      <p:sp>
        <p:nvSpPr>
          <p:cNvPr id="5"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t>S</a:t>
            </a:r>
            <a:r>
              <a:rPr lang="en-US" sz="1500" b="1" dirty="0" smtClean="0"/>
              <a:t>chedule presentations</a:t>
            </a:r>
          </a:p>
          <a:p>
            <a:r>
              <a:rPr lang="en-US" sz="1500" dirty="0" smtClean="0">
                <a:solidFill>
                  <a:schemeClr val="bg2">
                    <a:lumMod val="75000"/>
                  </a:schemeClr>
                </a:solidFill>
              </a:rPr>
              <a:t>Arrange material pickup/return</a:t>
            </a:r>
          </a:p>
          <a:p>
            <a:r>
              <a:rPr lang="en-US" sz="1500" dirty="0" smtClean="0">
                <a:solidFill>
                  <a:schemeClr val="bg2">
                    <a:lumMod val="75000"/>
                  </a:schemeClr>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6" name="Content Placeholder 2"/>
          <p:cNvSpPr>
            <a:spLocks noGrp="1"/>
          </p:cNvSpPr>
          <p:nvPr>
            <p:ph idx="1"/>
          </p:nvPr>
        </p:nvSpPr>
        <p:spPr>
          <a:xfrm>
            <a:off x="2111873" y="1956394"/>
            <a:ext cx="6508377" cy="4548002"/>
          </a:xfrm>
        </p:spPr>
        <p:txBody>
          <a:bodyPr>
            <a:normAutofit/>
          </a:bodyPr>
          <a:lstStyle/>
          <a:p>
            <a:r>
              <a:rPr lang="en-CA" dirty="0" smtClean="0"/>
              <a:t>Presentations should be held monthly unless otherwise indicated, starting as soon as you can</a:t>
            </a:r>
          </a:p>
          <a:p>
            <a:r>
              <a:rPr lang="en-CA" dirty="0" smtClean="0"/>
              <a:t>If </a:t>
            </a:r>
            <a:r>
              <a:rPr lang="en-CA" dirty="0"/>
              <a:t>you have a busy month in your schedule and can’t make it LET US </a:t>
            </a:r>
            <a:r>
              <a:rPr lang="en-CA" dirty="0" smtClean="0"/>
              <a:t>KNOW</a:t>
            </a:r>
            <a:r>
              <a:rPr lang="en-CA" dirty="0"/>
              <a:t>.</a:t>
            </a:r>
            <a:r>
              <a:rPr lang="en-CA" dirty="0" smtClean="0"/>
              <a:t> </a:t>
            </a:r>
            <a:r>
              <a:rPr lang="en-CA" dirty="0"/>
              <a:t>We have volunteers who registered as </a:t>
            </a:r>
            <a:r>
              <a:rPr lang="en-CA" dirty="0" smtClean="0"/>
              <a:t>backups.</a:t>
            </a:r>
            <a:endParaRPr lang="en-CA" dirty="0"/>
          </a:p>
          <a:p>
            <a:r>
              <a:rPr lang="en-CA" dirty="0"/>
              <a:t>If you can no longer teach LET US </a:t>
            </a:r>
            <a:r>
              <a:rPr lang="en-CA" dirty="0" smtClean="0"/>
              <a:t>KNOW</a:t>
            </a:r>
            <a:r>
              <a:rPr lang="en-CA" dirty="0"/>
              <a:t>.</a:t>
            </a:r>
            <a:r>
              <a:rPr lang="en-CA" dirty="0" smtClean="0"/>
              <a:t> </a:t>
            </a:r>
            <a:r>
              <a:rPr lang="en-CA" dirty="0"/>
              <a:t>We will try to find a replacement, rather than leave the school hanging</a:t>
            </a:r>
            <a:r>
              <a:rPr lang="en-CA" dirty="0" smtClean="0"/>
              <a:t>.</a:t>
            </a:r>
          </a:p>
          <a:p>
            <a:r>
              <a:rPr lang="en-CA" b="1" dirty="0"/>
              <a:t>The most important people to please in </a:t>
            </a:r>
            <a:r>
              <a:rPr lang="en-CA" b="1" dirty="0" err="1"/>
              <a:t>BrainReach</a:t>
            </a:r>
            <a:r>
              <a:rPr lang="en-CA" b="1" dirty="0"/>
              <a:t> are the </a:t>
            </a:r>
            <a:r>
              <a:rPr lang="en-CA" b="1" u="sng" dirty="0"/>
              <a:t>students</a:t>
            </a:r>
            <a:r>
              <a:rPr lang="en-CA" b="1" dirty="0"/>
              <a:t> we teach. </a:t>
            </a:r>
            <a:r>
              <a:rPr lang="en-CA" b="1" dirty="0" smtClean="0"/>
              <a:t>We </a:t>
            </a:r>
            <a:r>
              <a:rPr lang="en-CA" b="1" dirty="0"/>
              <a:t>are committed to providing the students with all the presentations.  They look forward to our visits!</a:t>
            </a:r>
          </a:p>
          <a:p>
            <a:endParaRPr lang="en-CA" dirty="0"/>
          </a:p>
          <a:p>
            <a:endParaRPr lang="en-CA" dirty="0"/>
          </a:p>
          <a:p>
            <a:endParaRPr lang="en-US" dirty="0"/>
          </a:p>
        </p:txBody>
      </p:sp>
    </p:spTree>
    <p:extLst>
      <p:ext uri="{BB962C8B-B14F-4D97-AF65-F5344CB8AC3E}">
        <p14:creationId xmlns:p14="http://schemas.microsoft.com/office/powerpoint/2010/main" val="13372397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Material Pickup/ Return</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rgbClr val="999999"/>
                </a:solidFill>
              </a:rPr>
              <a:t>S</a:t>
            </a:r>
            <a:r>
              <a:rPr lang="en-US" sz="1500" b="1" dirty="0" smtClean="0">
                <a:solidFill>
                  <a:srgbClr val="999999"/>
                </a:solidFill>
              </a:rPr>
              <a:t>chedule presentations</a:t>
            </a:r>
          </a:p>
          <a:p>
            <a:r>
              <a:rPr lang="en-US" sz="1500" b="1" dirty="0" smtClean="0">
                <a:solidFill>
                  <a:schemeClr val="tx1"/>
                </a:solidFill>
              </a:rPr>
              <a:t>Arrange material pickup/return</a:t>
            </a:r>
          </a:p>
          <a:p>
            <a:r>
              <a:rPr lang="en-US" sz="1500" dirty="0" smtClean="0">
                <a:solidFill>
                  <a:schemeClr val="bg2">
                    <a:lumMod val="75000"/>
                  </a:schemeClr>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5" name="Content Placeholder 2"/>
          <p:cNvSpPr>
            <a:spLocks noGrp="1"/>
          </p:cNvSpPr>
          <p:nvPr>
            <p:ph idx="1"/>
          </p:nvPr>
        </p:nvSpPr>
        <p:spPr>
          <a:xfrm>
            <a:off x="2111873" y="1956394"/>
            <a:ext cx="6508377" cy="4548002"/>
          </a:xfrm>
        </p:spPr>
        <p:txBody>
          <a:bodyPr>
            <a:normAutofit/>
          </a:bodyPr>
          <a:lstStyle/>
          <a:p>
            <a:r>
              <a:rPr lang="en-CA" dirty="0" smtClean="0"/>
              <a:t>All presentations have materials and/or handouts that will be provided for you</a:t>
            </a:r>
          </a:p>
          <a:p>
            <a:r>
              <a:rPr lang="en-CA" dirty="0" smtClean="0"/>
              <a:t>Email </a:t>
            </a:r>
            <a:r>
              <a:rPr lang="en-CA" dirty="0" smtClean="0">
                <a:hlinkClick r:id="rId3"/>
              </a:rPr>
              <a:t>brainreach.elementary@gmail.com</a:t>
            </a:r>
            <a:r>
              <a:rPr lang="en-CA" dirty="0" smtClean="0"/>
              <a:t> at least one week before your scheduled presentation to request materials</a:t>
            </a:r>
          </a:p>
          <a:p>
            <a:r>
              <a:rPr lang="en-CA" dirty="0" smtClean="0"/>
              <a:t>In the email, please include: </a:t>
            </a:r>
          </a:p>
          <a:p>
            <a:pPr marL="971550" lvl="1" indent="-514350">
              <a:buFont typeface="+mj-lt"/>
              <a:buAutoNum type="arabicPeriod"/>
            </a:pPr>
            <a:r>
              <a:rPr lang="en-CA" dirty="0"/>
              <a:t>P</a:t>
            </a:r>
            <a:r>
              <a:rPr lang="en-CA" dirty="0" smtClean="0"/>
              <a:t>resentation date</a:t>
            </a:r>
          </a:p>
          <a:p>
            <a:pPr marL="971550" lvl="1" indent="-514350">
              <a:buFont typeface="+mj-lt"/>
              <a:buAutoNum type="arabicPeriod"/>
            </a:pPr>
            <a:r>
              <a:rPr lang="en-CA" dirty="0" smtClean="0"/>
              <a:t>Session number</a:t>
            </a:r>
            <a:endParaRPr lang="en-CA" dirty="0"/>
          </a:p>
          <a:p>
            <a:pPr marL="971550" lvl="1" indent="-514350">
              <a:buFont typeface="+mj-lt"/>
              <a:buAutoNum type="arabicPeriod"/>
            </a:pPr>
            <a:r>
              <a:rPr lang="en-CA" dirty="0"/>
              <a:t>The total number of students you will be teaching (i.e. 2 classes of 25 students = 50 students)</a:t>
            </a:r>
          </a:p>
          <a:p>
            <a:pPr marL="971550" lvl="1" indent="-514350">
              <a:buFont typeface="+mj-lt"/>
              <a:buAutoNum type="arabicPeriod"/>
            </a:pPr>
            <a:r>
              <a:rPr lang="en-CA" dirty="0"/>
              <a:t>English or French</a:t>
            </a:r>
          </a:p>
          <a:p>
            <a:endParaRPr lang="en-CA" dirty="0"/>
          </a:p>
          <a:p>
            <a:endParaRPr lang="en-CA" dirty="0"/>
          </a:p>
          <a:p>
            <a:endParaRPr lang="en-US" dirty="0"/>
          </a:p>
        </p:txBody>
      </p:sp>
    </p:spTree>
    <p:extLst>
      <p:ext uri="{BB962C8B-B14F-4D97-AF65-F5344CB8AC3E}">
        <p14:creationId xmlns:p14="http://schemas.microsoft.com/office/powerpoint/2010/main" val="22393656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nchor="ctr"/>
          <a:lstStyle/>
          <a:p>
            <a:r>
              <a:rPr lang="en-US" dirty="0" smtClean="0"/>
              <a:t>Material Pickup/ Return</a:t>
            </a:r>
            <a:endParaRPr lang="en-US" dirty="0"/>
          </a:p>
        </p:txBody>
      </p:sp>
      <p:sp>
        <p:nvSpPr>
          <p:cNvPr id="4" name="Content Placeholder 2"/>
          <p:cNvSpPr txBox="1">
            <a:spLocks/>
          </p:cNvSpPr>
          <p:nvPr/>
        </p:nvSpPr>
        <p:spPr>
          <a:xfrm>
            <a:off x="195169" y="1956394"/>
            <a:ext cx="1916704" cy="23523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a:lstStyle>
          <a:p>
            <a:r>
              <a:rPr lang="en-US" sz="1500" b="1" dirty="0">
                <a:solidFill>
                  <a:srgbClr val="B8B8B8"/>
                </a:solidFill>
              </a:rPr>
              <a:t>S</a:t>
            </a:r>
            <a:r>
              <a:rPr lang="en-US" sz="1500" b="1" dirty="0" smtClean="0">
                <a:solidFill>
                  <a:srgbClr val="B8B8B8"/>
                </a:solidFill>
              </a:rPr>
              <a:t>chedule presentations</a:t>
            </a:r>
          </a:p>
          <a:p>
            <a:r>
              <a:rPr lang="en-US" sz="1500" b="1" dirty="0" smtClean="0">
                <a:solidFill>
                  <a:schemeClr val="tx1"/>
                </a:solidFill>
              </a:rPr>
              <a:t>Arrange material pickup/return</a:t>
            </a:r>
          </a:p>
          <a:p>
            <a:r>
              <a:rPr lang="en-US" sz="1500" dirty="0" smtClean="0">
                <a:solidFill>
                  <a:schemeClr val="bg2">
                    <a:lumMod val="75000"/>
                  </a:schemeClr>
                </a:solidFill>
              </a:rPr>
              <a:t>Prepare for your presentations</a:t>
            </a:r>
          </a:p>
          <a:p>
            <a:r>
              <a:rPr lang="en-US" sz="1500" dirty="0" smtClean="0">
                <a:solidFill>
                  <a:schemeClr val="bg2">
                    <a:lumMod val="75000"/>
                  </a:schemeClr>
                </a:solidFill>
              </a:rPr>
              <a:t>Deliver the presentations</a:t>
            </a:r>
          </a:p>
          <a:p>
            <a:r>
              <a:rPr lang="en-US" sz="1500" dirty="0" smtClean="0">
                <a:solidFill>
                  <a:schemeClr val="bg2">
                    <a:lumMod val="75000"/>
                  </a:schemeClr>
                </a:solidFill>
              </a:rPr>
              <a:t>Provide feedback</a:t>
            </a:r>
          </a:p>
        </p:txBody>
      </p:sp>
      <p:sp>
        <p:nvSpPr>
          <p:cNvPr id="5" name="Content Placeholder 2"/>
          <p:cNvSpPr>
            <a:spLocks noGrp="1"/>
          </p:cNvSpPr>
          <p:nvPr>
            <p:ph idx="1"/>
          </p:nvPr>
        </p:nvSpPr>
        <p:spPr>
          <a:xfrm>
            <a:off x="2111873" y="1956394"/>
            <a:ext cx="6508377" cy="4548002"/>
          </a:xfrm>
        </p:spPr>
        <p:txBody>
          <a:bodyPr>
            <a:normAutofit/>
          </a:bodyPr>
          <a:lstStyle/>
          <a:p>
            <a:r>
              <a:rPr lang="en-CA" dirty="0" smtClean="0"/>
              <a:t>A committee member will let you know when your materials will be ready to pick up</a:t>
            </a:r>
          </a:p>
          <a:p>
            <a:r>
              <a:rPr lang="en-CA" dirty="0" smtClean="0"/>
              <a:t>Materials can be picked up and returned in the IPN office (room 141, MNI) between 8:30am and 5:30pm. Pickup can be arranged after hours if necessary. </a:t>
            </a:r>
          </a:p>
          <a:p>
            <a:r>
              <a:rPr lang="en-CA" dirty="0" smtClean="0"/>
              <a:t>Please fill out the sign-out sheet </a:t>
            </a:r>
          </a:p>
          <a:p>
            <a:r>
              <a:rPr lang="en-CA" dirty="0"/>
              <a:t>We only have enough </a:t>
            </a:r>
            <a:r>
              <a:rPr lang="en-CA" dirty="0" smtClean="0"/>
              <a:t>material for </a:t>
            </a:r>
            <a:r>
              <a:rPr lang="en-CA" dirty="0"/>
              <a:t>a small number of classes. Please return all materials and </a:t>
            </a:r>
            <a:r>
              <a:rPr lang="en-CA" dirty="0" smtClean="0"/>
              <a:t>leftover </a:t>
            </a:r>
            <a:r>
              <a:rPr lang="en-CA" dirty="0"/>
              <a:t>handouts </a:t>
            </a:r>
            <a:r>
              <a:rPr lang="en-CA" dirty="0" smtClean="0"/>
              <a:t>within 24h of your presentation.</a:t>
            </a:r>
            <a:endParaRPr lang="en-CA" dirty="0"/>
          </a:p>
          <a:p>
            <a:pPr marL="0" indent="0">
              <a:buNone/>
            </a:pPr>
            <a:endParaRPr lang="en-CA" dirty="0" smtClean="0"/>
          </a:p>
          <a:p>
            <a:pPr marL="0" indent="0">
              <a:buNone/>
            </a:pPr>
            <a:endParaRPr lang="en-CA" dirty="0"/>
          </a:p>
          <a:p>
            <a:endParaRPr lang="en-CA" dirty="0"/>
          </a:p>
          <a:p>
            <a:endParaRPr lang="en-US" dirty="0"/>
          </a:p>
        </p:txBody>
      </p:sp>
    </p:spTree>
    <p:extLst>
      <p:ext uri="{BB962C8B-B14F-4D97-AF65-F5344CB8AC3E}">
        <p14:creationId xmlns:p14="http://schemas.microsoft.com/office/powerpoint/2010/main" val="135507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3547</TotalTime>
  <Words>2638</Words>
  <Application>Microsoft Macintosh PowerPoint</Application>
  <PresentationFormat>On-screen Show (4:3)</PresentationFormat>
  <Paragraphs>276</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Plaza</vt:lpstr>
      <vt:lpstr>BrainReach Elementary Orientation 2015 </vt:lpstr>
      <vt:lpstr>Outline</vt:lpstr>
      <vt:lpstr>The Goals of BrainReach Elementary</vt:lpstr>
      <vt:lpstr>Presentation Topics</vt:lpstr>
      <vt:lpstr>Your Role as a Volunteer</vt:lpstr>
      <vt:lpstr>Scheduling Presentations</vt:lpstr>
      <vt:lpstr>Scheduling Presentations</vt:lpstr>
      <vt:lpstr>Material Pickup/ Return</vt:lpstr>
      <vt:lpstr>Material Pickup/ Return</vt:lpstr>
      <vt:lpstr>Prepare for Your Presentation</vt:lpstr>
      <vt:lpstr>Prepare for Your Presentation</vt:lpstr>
      <vt:lpstr>Prepare for Your Presentation</vt:lpstr>
      <vt:lpstr>Prepare for Your Presentation</vt:lpstr>
      <vt:lpstr>Delivering Presentations</vt:lpstr>
      <vt:lpstr>Delivering Presentations</vt:lpstr>
      <vt:lpstr>Delivering Presentations</vt:lpstr>
      <vt:lpstr>Brain Boost!</vt:lpstr>
      <vt:lpstr>Neuroscience</vt:lpstr>
      <vt:lpstr>Groovy Brain 1</vt:lpstr>
      <vt:lpstr>Groovy Brain 2</vt:lpstr>
      <vt:lpstr>PowerPoint Presentation</vt:lpstr>
      <vt:lpstr>PowerPoint Presentation</vt:lpstr>
      <vt:lpstr>PowerPoint Presentation</vt:lpstr>
      <vt:lpstr>Providing Feedback</vt:lpstr>
      <vt:lpstr>Providing Feedback</vt:lpstr>
      <vt:lpstr>Communicating with the BrainReach Elementary Committee</vt:lpstr>
      <vt:lpstr>Communicating with the BrainReach Elementary Committee</vt:lpstr>
      <vt:lpstr>Enjoy your experience with  BrainReach!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Hovington</dc:creator>
  <cp:lastModifiedBy>Falisha Karpati</cp:lastModifiedBy>
  <cp:revision>197</cp:revision>
  <dcterms:created xsi:type="dcterms:W3CDTF">2013-09-18T12:08:27Z</dcterms:created>
  <dcterms:modified xsi:type="dcterms:W3CDTF">2015-10-14T02:20:16Z</dcterms:modified>
</cp:coreProperties>
</file>