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1"/>
  </p:notesMasterIdLst>
  <p:sldIdLst>
    <p:sldId id="256" r:id="rId2"/>
    <p:sldId id="257" r:id="rId3"/>
    <p:sldId id="289"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320" r:id="rId26"/>
    <p:sldId id="321" r:id="rId27"/>
    <p:sldId id="322" r:id="rId28"/>
    <p:sldId id="323" r:id="rId29"/>
    <p:sldId id="324" r:id="rId30"/>
    <p:sldId id="325" r:id="rId31"/>
    <p:sldId id="281" r:id="rId32"/>
    <p:sldId id="282" r:id="rId33"/>
    <p:sldId id="283" r:id="rId34"/>
    <p:sldId id="284" r:id="rId35"/>
    <p:sldId id="285" r:id="rId36"/>
    <p:sldId id="319" r:id="rId37"/>
    <p:sldId id="286" r:id="rId38"/>
    <p:sldId id="287" r:id="rId39"/>
    <p:sldId id="288" r:id="rId40"/>
  </p:sldIdLst>
  <p:sldSz cx="9144000" cy="6858000" type="screen4x3"/>
  <p:notesSz cx="6858000" cy="9144000"/>
  <p:embeddedFontLst>
    <p:embeddedFont>
      <p:font typeface="Calibri" panose="020F0502020204030204" pitchFamily="34" charset="0"/>
      <p:regular r:id="rId42"/>
      <p:bold r:id="rId43"/>
      <p:italic r:id="rId44"/>
      <p:boldItalic r:id="rId45"/>
    </p:embeddedFont>
    <p:embeddedFont>
      <p:font typeface="Century Gothic" panose="020B0502020202020204" pitchFamily="34" charset="0"/>
      <p:regular r:id="rId46"/>
      <p:bold r:id="rId47"/>
      <p:italic r:id="rId48"/>
      <p:boldItalic r:id="rId49"/>
    </p:embeddedFont>
    <p:embeddedFont>
      <p:font typeface="Helvetica Neue" panose="02000503000000020004" pitchFamily="2" charset="0"/>
      <p:regular r:id="rId50"/>
      <p:bold r:id="rId51"/>
      <p:italic r:id="rId52"/>
      <p:boldItalic r:id="rId53"/>
    </p:embeddedFont>
    <p:embeddedFont>
      <p:font typeface="Helvetica Neue Light" panose="02000403000000020004"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giXdGOteLZ2JNX98XRGYUhd4ptr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000F6C-36C9-4C39-8B25-419A067BA572}" v="171" dt="2020-11-12T16:19:19.1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3887" autoAdjust="0"/>
  </p:normalViewPr>
  <p:slideViewPr>
    <p:cSldViewPr snapToGrid="0">
      <p:cViewPr varScale="1">
        <p:scale>
          <a:sx n="84" d="100"/>
          <a:sy n="84" d="100"/>
        </p:scale>
        <p:origin x="2440" y="192"/>
      </p:cViewPr>
      <p:guideLst>
        <p:guide orient="horz" pos="2160"/>
        <p:guide pos="2880"/>
      </p:guideLst>
    </p:cSldViewPr>
  </p:slideViewPr>
  <p:notesTextViewPr>
    <p:cViewPr>
      <p:scale>
        <a:sx n="1" d="1"/>
        <a:sy n="1" d="1"/>
      </p:scale>
      <p:origin x="0" y="-113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faculty.washington.edu/chudler/neurok.html"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www.findingdulcinea.com/guides/Science/Science-of-the-Brain.pg_03.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thebrain.mcgill.ca/flash/i/i_05/i_05_cr/i_05_cr_her/i_05_cr_her.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thebrain.mcgill.ca/flash/i/i_05/i_05_cr/i_05_cr_her/i_05_cr_her.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thebrain.mcgill.ca/flash/i/i_05/i_05_cr/i_05_cr_her/i_05_cr_her.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thebrain.mcgill.ca/flash/i/i_05/i_05_cr/i_05_cr_her/i_05_cr_her.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thebrain.mcgill.ca/flash/i/i_05/i_05_cr/i_05_cr_her/i_05_cr_her.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thebrain.mcgill.ca/flash/i/i_05/i_05_cr/i_05_cr_her/i_05_cr_her.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thebrain.mcgill.ca/flash/i/i_05/i_05_cr/i_05_cr_her/i_05_cr_her.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ursingassistantcentral.com/blog/2008/100-fascinating-facts-you-never-knew-about-the-human-brai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zygotebody.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47500" lnSpcReduction="20000"/>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tx1"/>
                </a:solidFill>
              </a:rPr>
              <a:t>Please refer to “The Volunteer General Guide” for tips on how to make this virtual experience more engaging.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u="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u="none" dirty="0">
                <a:solidFill>
                  <a:schemeClr val="dk1"/>
                </a:solidFill>
                <a:latin typeface="Calibri"/>
                <a:ea typeface="Calibri"/>
                <a:cs typeface="Calibri"/>
                <a:sym typeface="Calibri"/>
              </a:rPr>
              <a:t>Before your first session:</a:t>
            </a:r>
            <a:r>
              <a:rPr lang="en-US" sz="1200" u="none" dirty="0">
                <a:solidFill>
                  <a:schemeClr val="dk1"/>
                </a:solidFill>
                <a:latin typeface="Calibri"/>
                <a:ea typeface="Calibri"/>
                <a:cs typeface="Calibri"/>
                <a:sym typeface="Calibri"/>
              </a:rPr>
              <a:t> Make sure you have contacted the teacher at the school you will be volunteering at. You want to know how long the class is, how many students are in the class, whether there are any special needs students and whether the teacher has any special requests. Tell the teacher about the “</a:t>
            </a:r>
            <a:r>
              <a:rPr lang="en-US" sz="1200" b="1" u="none" dirty="0">
                <a:solidFill>
                  <a:schemeClr val="dk1"/>
                </a:solidFill>
                <a:latin typeface="Calibri"/>
                <a:ea typeface="Calibri"/>
                <a:cs typeface="Calibri"/>
                <a:sym typeface="Calibri"/>
              </a:rPr>
              <a:t>Draw a scientist activity</a:t>
            </a:r>
            <a:r>
              <a:rPr lang="en-US" sz="1200" u="none" dirty="0">
                <a:solidFill>
                  <a:schemeClr val="dk1"/>
                </a:solidFill>
                <a:latin typeface="Calibri"/>
                <a:ea typeface="Calibri"/>
                <a:cs typeface="Calibri"/>
                <a:sym typeface="Calibri"/>
              </a:rPr>
              <a:t>” which is to be completed before you teach the first session. This task simply requires that the teacher asks his/her students to draw a scientist (without giving them any aids), so that we can see how the students perceive scientists. </a:t>
            </a:r>
            <a:r>
              <a:rPr lang="en-CA" sz="1200" b="0" i="1" dirty="0">
                <a:solidFill>
                  <a:schemeClr val="tx1"/>
                </a:solidFill>
                <a:latin typeface="Calibri"/>
                <a:ea typeface="Calibri"/>
                <a:cs typeface="Calibri"/>
                <a:sym typeface="Calibri"/>
              </a:rPr>
              <a:t>In light of the COVID-19 pandemic, please ask the teacher whether they might like to conduct the draw a scientist activity during the class for a maximum of 3 minutes for all the students.</a:t>
            </a:r>
          </a:p>
          <a:p>
            <a:pPr marL="0" lvl="0" indent="0" algn="l" rtl="0">
              <a:lnSpc>
                <a:spcPct val="10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b="1" dirty="0">
                <a:solidFill>
                  <a:schemeClr val="dk1"/>
                </a:solidFill>
                <a:latin typeface="Calibri"/>
                <a:ea typeface="Calibri"/>
                <a:cs typeface="Calibri"/>
                <a:sym typeface="Calibri"/>
              </a:rPr>
              <a:t>Goal of this presentation:</a:t>
            </a:r>
            <a:endParaRPr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Eliminate any false ideas about who can become a scientist (scientists are not all old men with crazy hair!)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1" dirty="0">
                <a:solidFill>
                  <a:schemeClr val="tx1"/>
                </a:solidFill>
                <a:latin typeface="Calibri"/>
                <a:ea typeface="Calibri"/>
                <a:cs typeface="Calibri"/>
                <a:sym typeface="Calibri"/>
              </a:rPr>
              <a:t>IMPORTANTLY, please note to your students in this presentation that scientists can look like anyone; in fact, science is a highly inclusive environment</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chemeClr val="dk1"/>
                </a:solidFill>
                <a:latin typeface="Calibri"/>
                <a:ea typeface="Calibri"/>
                <a:cs typeface="Calibri"/>
                <a:sym typeface="Calibri"/>
              </a:rPr>
              <a:t>Discover the term neuroscience</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chemeClr val="dk1"/>
                </a:solidFill>
                <a:latin typeface="Calibri"/>
                <a:ea typeface="Calibri"/>
                <a:cs typeface="Calibri"/>
                <a:sym typeface="Calibri"/>
              </a:rPr>
              <a:t>Understand that </a:t>
            </a:r>
            <a:r>
              <a:rPr lang="en-US" sz="1200" b="1" dirty="0">
                <a:solidFill>
                  <a:schemeClr val="dk1"/>
                </a:solidFill>
                <a:latin typeface="Calibri"/>
                <a:ea typeface="Calibri"/>
                <a:cs typeface="Calibri"/>
                <a:sym typeface="Calibri"/>
              </a:rPr>
              <a:t>the brain is an organ in our body</a:t>
            </a: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chemeClr val="dk1"/>
                </a:solidFill>
                <a:latin typeface="Calibri"/>
                <a:ea typeface="Calibri"/>
                <a:cs typeface="Calibri"/>
                <a:sym typeface="Calibri"/>
              </a:rPr>
              <a:t>Learn that the brain, spinal cord, and nerves are part of the nervous system</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chemeClr val="dk1"/>
                </a:solidFill>
                <a:latin typeface="Calibri"/>
                <a:ea typeface="Calibri"/>
                <a:cs typeface="Calibri"/>
                <a:sym typeface="Calibri"/>
              </a:rPr>
              <a:t>Investigate </a:t>
            </a:r>
            <a:r>
              <a:rPr lang="en-US" sz="1200" b="1" dirty="0">
                <a:solidFill>
                  <a:schemeClr val="dk1"/>
                </a:solidFill>
                <a:latin typeface="Calibri"/>
                <a:ea typeface="Calibri"/>
                <a:cs typeface="Calibri"/>
                <a:sym typeface="Calibri"/>
              </a:rPr>
              <a:t>what the brain looks like </a:t>
            </a:r>
            <a:r>
              <a:rPr lang="en-US" sz="1200" dirty="0">
                <a:solidFill>
                  <a:schemeClr val="dk1"/>
                </a:solidFill>
                <a:latin typeface="Calibri"/>
                <a:ea typeface="Calibri"/>
                <a:cs typeface="Calibri"/>
                <a:sym typeface="Calibri"/>
              </a:rPr>
              <a:t>and why it is “</a:t>
            </a:r>
            <a:r>
              <a:rPr lang="en-US" sz="1200" b="1" dirty="0">
                <a:solidFill>
                  <a:schemeClr val="dk1"/>
                </a:solidFill>
                <a:latin typeface="Calibri"/>
                <a:ea typeface="Calibri"/>
                <a:cs typeface="Calibri"/>
                <a:sym typeface="Calibri"/>
              </a:rPr>
              <a:t>wrinkly</a:t>
            </a:r>
            <a:r>
              <a:rPr lang="en-US"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b="1" u="none" strike="noStrike"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b="1" dirty="0">
                <a:solidFill>
                  <a:schemeClr val="dk1"/>
                </a:solidFill>
                <a:latin typeface="Calibri"/>
                <a:ea typeface="Calibri"/>
                <a:cs typeface="Calibri"/>
                <a:sym typeface="Calibri"/>
              </a:rPr>
              <a:t>Materials the teacher may need for this presentation (if they agree to print):</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chemeClr val="dk1"/>
                </a:solidFill>
                <a:latin typeface="Calibri"/>
                <a:ea typeface="Calibri"/>
                <a:cs typeface="Calibri"/>
                <a:sym typeface="Calibri"/>
              </a:rPr>
              <a:t>Folders</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chemeClr val="dk1"/>
                </a:solidFill>
                <a:latin typeface="Calibri"/>
                <a:ea typeface="Calibri"/>
                <a:cs typeface="Calibri"/>
                <a:sym typeface="Calibri"/>
              </a:rPr>
              <a:t>Animal brain matching cards</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chemeClr val="dk1"/>
                </a:solidFill>
                <a:latin typeface="Calibri"/>
                <a:ea typeface="Calibri"/>
                <a:cs typeface="Calibri"/>
                <a:sym typeface="Calibri"/>
              </a:rPr>
              <a:t>Summary handout</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chemeClr val="dk1"/>
                </a:solidFill>
                <a:latin typeface="Calibri"/>
                <a:ea typeface="Calibri"/>
                <a:cs typeface="Calibri"/>
                <a:sym typeface="Calibri"/>
              </a:rPr>
              <a:t>Vocabulary poster, middle panel &amp; session 1 panel</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b="1" dirty="0">
                <a:solidFill>
                  <a:schemeClr val="dk1"/>
                </a:solidFill>
                <a:latin typeface="Calibri"/>
                <a:ea typeface="Calibri"/>
                <a:cs typeface="Calibri"/>
                <a:sym typeface="Calibri"/>
              </a:rPr>
              <a:t>Some general websites you might find helpful:</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https://www.healthline.com/health/fun-facts-about-the-brain</a:t>
            </a:r>
          </a:p>
          <a:p>
            <a:pPr marL="0" lvl="0" indent="0" algn="l" rtl="0">
              <a:lnSpc>
                <a:spcPct val="100000"/>
              </a:lnSpc>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http://faculty.washington.edu/chudler/neurok.html</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http://www.findingdulcinea.com/guides/Science/Science-of-the-Brain.pg_03.html</a:t>
            </a:r>
            <a:endParaRPr lang="en-US" sz="1200" u="sng"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CA" sz="1200" u="sng" dirty="0">
                <a:solidFill>
                  <a:schemeClr val="dk1"/>
                </a:solidFill>
                <a:latin typeface="Calibri"/>
                <a:ea typeface="Calibri"/>
                <a:cs typeface="Calibri"/>
                <a:sym typeface="Calibri"/>
              </a:rPr>
              <a:t>https://</a:t>
            </a:r>
            <a:r>
              <a:rPr lang="en-CA" sz="1200" u="sng" dirty="0" err="1">
                <a:solidFill>
                  <a:schemeClr val="dk1"/>
                </a:solidFill>
                <a:latin typeface="Calibri"/>
                <a:ea typeface="Calibri"/>
                <a:cs typeface="Calibri"/>
                <a:sym typeface="Calibri"/>
              </a:rPr>
              <a:t>dana.org</a:t>
            </a:r>
            <a:r>
              <a:rPr lang="en-CA" sz="1200" u="sng" dirty="0">
                <a:solidFill>
                  <a:schemeClr val="dk1"/>
                </a:solidFill>
                <a:latin typeface="Calibri"/>
                <a:ea typeface="Calibri"/>
                <a:cs typeface="Calibri"/>
                <a:sym typeface="Calibri"/>
              </a:rPr>
              <a:t>/category/brain-basics/</a:t>
            </a:r>
            <a:r>
              <a:rPr lang="en-CA" sz="1200" u="sng" dirty="0" err="1">
                <a:solidFill>
                  <a:schemeClr val="dk1"/>
                </a:solidFill>
                <a:latin typeface="Calibri"/>
                <a:ea typeface="Calibri"/>
                <a:cs typeface="Calibri"/>
                <a:sym typeface="Calibri"/>
              </a:rPr>
              <a:t>qa</a:t>
            </a:r>
            <a:r>
              <a:rPr lang="en-CA" sz="1200" u="sng" dirty="0">
                <a:solidFill>
                  <a:schemeClr val="dk1"/>
                </a:solidFill>
                <a:latin typeface="Calibri"/>
                <a:ea typeface="Calibri"/>
                <a:cs typeface="Calibri"/>
                <a:sym typeface="Calibri"/>
              </a:rPr>
              <a:t>-about-the-brain/</a:t>
            </a:r>
          </a:p>
          <a:p>
            <a:pPr marL="0" lvl="0" indent="0" algn="l" rtl="0">
              <a:lnSpc>
                <a:spcPct val="100000"/>
              </a:lnSpc>
              <a:spcBef>
                <a:spcPts val="0"/>
              </a:spcBef>
              <a:spcAft>
                <a:spcPts val="0"/>
              </a:spcAft>
              <a:buNone/>
            </a:pPr>
            <a:endParaRPr sz="1200" u="sng"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200" u="sng"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b="1" dirty="0">
                <a:solidFill>
                  <a:schemeClr val="dk1"/>
                </a:solidFill>
                <a:latin typeface="Calibri"/>
                <a:ea typeface="Calibri"/>
                <a:cs typeface="Calibri"/>
                <a:sym typeface="Calibri"/>
              </a:rPr>
              <a:t>Slide 1 - (~5 min):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1200" dirty="0">
                <a:solidFill>
                  <a:schemeClr val="dk1"/>
                </a:solidFill>
                <a:latin typeface="Calibri"/>
                <a:ea typeface="Calibri"/>
                <a:cs typeface="Calibri"/>
                <a:sym typeface="Calibri"/>
              </a:rPr>
              <a:t>Start by introducing yourself to the class.  Tell them you are a scientist. Explain to them that you will be visiting their classes once a month as part of the </a:t>
            </a:r>
            <a:r>
              <a:rPr lang="en-US" sz="1200" dirty="0" err="1">
                <a:solidFill>
                  <a:schemeClr val="dk1"/>
                </a:solidFill>
                <a:latin typeface="Calibri"/>
                <a:ea typeface="Calibri"/>
                <a:cs typeface="Calibri"/>
                <a:sym typeface="Calibri"/>
              </a:rPr>
              <a:t>BrainReach</a:t>
            </a:r>
            <a:r>
              <a:rPr lang="en-US" sz="1200" dirty="0">
                <a:solidFill>
                  <a:schemeClr val="dk1"/>
                </a:solidFill>
                <a:latin typeface="Calibri"/>
                <a:ea typeface="Calibri"/>
                <a:cs typeface="Calibri"/>
                <a:sym typeface="Calibri"/>
              </a:rPr>
              <a:t> program, in which they are going to learn all about the brain!  </a:t>
            </a:r>
            <a:endParaRPr lang="en-CA" sz="1200" b="0" i="1" dirty="0">
              <a:solidFill>
                <a:schemeClr val="tx1"/>
              </a:solidFill>
              <a:latin typeface="Calibri"/>
              <a:ea typeface="Calibri"/>
              <a:cs typeface="Calibri"/>
              <a:sym typeface="Calibri"/>
            </a:endParaRPr>
          </a:p>
          <a:p>
            <a:pPr marL="0" lvl="0" indent="0" algn="l" rtl="0">
              <a:lnSpc>
                <a:spcPct val="100000"/>
              </a:lnSpc>
              <a:spcBef>
                <a:spcPts val="0"/>
              </a:spcBef>
              <a:spcAft>
                <a:spcPts val="0"/>
              </a:spcAft>
              <a:buNone/>
            </a:pPr>
            <a:r>
              <a:rPr lang="en-CA" sz="1200" b="0" i="1" dirty="0">
                <a:solidFill>
                  <a:schemeClr val="tx1"/>
                </a:solidFill>
                <a:latin typeface="Calibri"/>
                <a:ea typeface="Calibri"/>
                <a:cs typeface="Calibri"/>
                <a:sym typeface="Calibri"/>
              </a:rPr>
              <a:t>For those classes without a webcam, we can still present ourselves to the class by having the teachers ask the students to come up, one at a time, to the microphone and to ask a question and present themselves. </a:t>
            </a:r>
          </a:p>
          <a:p>
            <a:pPr marL="0" lvl="0" indent="0" algn="l" rtl="0">
              <a:lnSpc>
                <a:spcPct val="100000"/>
              </a:lnSpc>
              <a:spcBef>
                <a:spcPts val="0"/>
              </a:spcBef>
              <a:spcAft>
                <a:spcPts val="0"/>
              </a:spcAft>
              <a:buNone/>
            </a:pPr>
            <a:endParaRPr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Also distribute a folder to each student and have them write their name on it (this is optional – if the teacher agrees, they will do this part). This folder is for them to store their handouts that they will get each session (only if the teacher agrees to print these handouts).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1" u="none" strike="noStrike" cap="none" dirty="0">
                <a:solidFill>
                  <a:schemeClr val="tx1"/>
                </a:solidFill>
                <a:latin typeface="Calibri"/>
                <a:ea typeface="Calibri"/>
                <a:cs typeface="Calibri"/>
                <a:sym typeface="Calibri"/>
              </a:rPr>
              <a:t>There can also be a questions folder if the teacher agrees; students can place any questions that they have after the session into this folder (the teacher will then share these questions with you). </a:t>
            </a:r>
            <a:r>
              <a:rPr lang="en-CA" sz="1200" b="0" i="1" dirty="0">
                <a:solidFill>
                  <a:schemeClr val="tx1"/>
                </a:solidFill>
                <a:latin typeface="Calibri"/>
                <a:ea typeface="Calibri"/>
                <a:cs typeface="Calibri"/>
                <a:sym typeface="Calibri"/>
              </a:rPr>
              <a:t>The maintenance of the folder will ensure that students feel comfortable connecting with the volunteers. — please READ QUESTIONS DURING THE NEXT CLASS. </a:t>
            </a:r>
          </a:p>
          <a:p>
            <a:pPr marL="0" lvl="0" indent="0" algn="l" rtl="0">
              <a:lnSpc>
                <a:spcPct val="100000"/>
              </a:lnSpc>
              <a:spcBef>
                <a:spcPts val="0"/>
              </a:spcBef>
              <a:spcAft>
                <a:spcPts val="0"/>
              </a:spcAft>
              <a:buNone/>
            </a:pPr>
            <a:endParaRPr lang="en-CA" sz="1200" b="1" i="1" dirty="0">
              <a:solidFill>
                <a:srgbClr val="FF0000"/>
              </a:solidFill>
              <a:latin typeface="Calibri"/>
              <a:ea typeface="Calibri"/>
              <a:cs typeface="Calibri"/>
              <a:sym typeface="Calibri"/>
            </a:endParaRPr>
          </a:p>
          <a:p>
            <a:pPr marL="0" lvl="0" indent="0" algn="l" rtl="0">
              <a:lnSpc>
                <a:spcPct val="100000"/>
              </a:lnSpc>
              <a:spcBef>
                <a:spcPts val="0"/>
              </a:spcBef>
              <a:spcAft>
                <a:spcPts val="0"/>
              </a:spcAft>
              <a:buNone/>
            </a:pPr>
            <a:r>
              <a:rPr lang="en-CA" sz="1200" b="0" i="1" dirty="0">
                <a:solidFill>
                  <a:schemeClr val="tx1"/>
                </a:solidFill>
                <a:latin typeface="Calibri"/>
                <a:ea typeface="Calibri"/>
                <a:cs typeface="Calibri"/>
                <a:sym typeface="Calibri"/>
              </a:rPr>
              <a:t>Please be sure to also go through summary slides together as a class (especially if the teacher will not be printing summary sheets).</a:t>
            </a:r>
          </a:p>
          <a:p>
            <a:pPr marL="0" lvl="0" indent="0" algn="l" rtl="0">
              <a:lnSpc>
                <a:spcPct val="100000"/>
              </a:lnSpc>
              <a:spcBef>
                <a:spcPts val="0"/>
              </a:spcBef>
              <a:spcAft>
                <a:spcPts val="0"/>
              </a:spcAft>
              <a:buNone/>
            </a:pPr>
            <a:endParaRPr lang="en-CA" sz="1200" b="0" i="1" dirty="0">
              <a:solidFill>
                <a:schemeClr val="tx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u="none" dirty="0">
                <a:solidFill>
                  <a:schemeClr val="dk1"/>
                </a:solidFill>
                <a:latin typeface="Calibri"/>
                <a:ea typeface="Calibri"/>
                <a:cs typeface="Calibri"/>
                <a:sym typeface="Calibri"/>
              </a:rPr>
              <a:t>Vocabulary Poster:</a:t>
            </a:r>
            <a:r>
              <a:rPr lang="en-US" sz="1200" u="none" dirty="0">
                <a:solidFill>
                  <a:schemeClr val="dk1"/>
                </a:solidFill>
                <a:latin typeface="Calibri"/>
                <a:ea typeface="Calibri"/>
                <a:cs typeface="Calibri"/>
                <a:sym typeface="Calibri"/>
              </a:rPr>
              <a:t> We have prepared a vocabulary poster for you to hang in the classroom during the first class </a:t>
            </a:r>
            <a:r>
              <a:rPr lang="en-US" sz="1200" b="1" i="0" u="none" dirty="0">
                <a:solidFill>
                  <a:schemeClr val="dk1"/>
                </a:solidFill>
                <a:latin typeface="Calibri"/>
                <a:ea typeface="Calibri"/>
                <a:cs typeface="Calibri"/>
                <a:sym typeface="Calibri"/>
              </a:rPr>
              <a:t>(that will remain in use throughout the year)</a:t>
            </a:r>
            <a:r>
              <a:rPr lang="en-US" sz="1200" i="0" u="none" dirty="0">
                <a:solidFill>
                  <a:schemeClr val="dk1"/>
                </a:solidFill>
                <a:latin typeface="Calibri"/>
                <a:ea typeface="Calibri"/>
                <a:cs typeface="Calibri"/>
                <a:sym typeface="Calibri"/>
              </a:rPr>
              <a:t>.  </a:t>
            </a:r>
            <a:r>
              <a:rPr lang="en-US" sz="1200" u="none" dirty="0">
                <a:solidFill>
                  <a:schemeClr val="dk1"/>
                </a:solidFill>
                <a:latin typeface="Calibri"/>
                <a:ea typeface="Calibri"/>
                <a:cs typeface="Calibri"/>
                <a:sym typeface="Calibri"/>
              </a:rPr>
              <a:t>This poster is split into 9 boxes- a middle panel and one for each session.  Each session you will bring a new panel to add to the poster with the vocabulary from that day. </a:t>
            </a:r>
            <a:r>
              <a:rPr lang="en-US" sz="1200" b="0" i="1" dirty="0">
                <a:solidFill>
                  <a:schemeClr val="tx1"/>
                </a:solidFill>
                <a:latin typeface="Calibri"/>
                <a:ea typeface="Calibri"/>
                <a:cs typeface="Calibri"/>
                <a:sym typeface="Calibri"/>
              </a:rPr>
              <a:t>In light of the COVID-19 pandemic, keep in mind that this is optional – you need to ask the teacher if they are willing to print this and hang it up in their class. If not, you may just review these terms every session if you like. </a:t>
            </a:r>
            <a:endParaRPr lang="en-US" sz="1200" u="none" dirty="0"/>
          </a:p>
          <a:p>
            <a:pPr marL="0" lvl="0" indent="0" algn="l" rtl="0">
              <a:lnSpc>
                <a:spcPct val="80000"/>
              </a:lnSpc>
              <a:spcBef>
                <a:spcPts val="0"/>
              </a:spcBef>
              <a:spcAft>
                <a:spcPts val="0"/>
              </a:spcAft>
              <a:buNone/>
            </a:pPr>
            <a:endParaRPr lang="en-CA" sz="1200" b="0" i="1" dirty="0">
              <a:solidFill>
                <a:schemeClr val="tx1"/>
              </a:solidFill>
              <a:latin typeface="Calibri"/>
              <a:ea typeface="Calibri"/>
              <a:cs typeface="Calibri"/>
              <a:sym typeface="Calibri"/>
            </a:endParaRPr>
          </a:p>
          <a:p>
            <a:pPr marL="0" lvl="0" indent="0" algn="l" rtl="0">
              <a:lnSpc>
                <a:spcPct val="80000"/>
              </a:lnSpc>
              <a:spcBef>
                <a:spcPts val="0"/>
              </a:spcBef>
              <a:spcAft>
                <a:spcPts val="0"/>
              </a:spcAft>
              <a:buNone/>
            </a:pPr>
            <a:endParaRPr sz="660" dirty="0">
              <a:solidFill>
                <a:srgbClr val="FF0000"/>
              </a:solidFill>
              <a:highlight>
                <a:srgbClr val="00FF00"/>
              </a:highlight>
              <a:latin typeface="Calibri"/>
              <a:ea typeface="Calibri"/>
              <a:cs typeface="Calibri"/>
              <a:sym typeface="Calibri"/>
            </a:endParaRPr>
          </a:p>
          <a:p>
            <a:pPr marL="0" lvl="0" indent="0" algn="l" rtl="0">
              <a:lnSpc>
                <a:spcPct val="80000"/>
              </a:lnSpc>
              <a:spcBef>
                <a:spcPts val="0"/>
              </a:spcBef>
              <a:spcAft>
                <a:spcPts val="0"/>
              </a:spcAft>
              <a:buNone/>
            </a:pPr>
            <a:endParaRPr sz="660" dirty="0"/>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Slide 10: </a:t>
            </a:r>
            <a:endParaRPr dirty="0"/>
          </a:p>
          <a:p>
            <a:pPr marL="0" marR="0" lvl="0" indent="0" algn="l" rtl="0">
              <a:lnSpc>
                <a:spcPct val="100000"/>
              </a:lnSpc>
              <a:spcBef>
                <a:spcPts val="0"/>
              </a:spcBef>
              <a:spcAft>
                <a:spcPts val="0"/>
              </a:spcAft>
              <a:buClr>
                <a:schemeClr val="dk1"/>
              </a:buClr>
              <a:buSzPts val="1200"/>
              <a:buFont typeface="Calibri"/>
              <a:buNone/>
            </a:pP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dirty="0">
                <a:solidFill>
                  <a:schemeClr val="dk1"/>
                </a:solidFill>
                <a:latin typeface="Calibri"/>
                <a:ea typeface="Calibri"/>
                <a:cs typeface="Calibri"/>
                <a:sym typeface="Calibri"/>
              </a:rPr>
              <a:t>All cloud slides are key questions that relate to the key theme for today’s lesson: </a:t>
            </a:r>
            <a:r>
              <a:rPr lang="en-US" sz="1200" b="1" dirty="0">
                <a:solidFill>
                  <a:schemeClr val="dk1"/>
                </a:solidFill>
                <a:latin typeface="Calibri"/>
                <a:ea typeface="Calibri"/>
                <a:cs typeface="Calibri"/>
                <a:sym typeface="Calibri"/>
              </a:rPr>
              <a:t>What is the brain</a:t>
            </a:r>
            <a:r>
              <a:rPr lang="en-US" sz="1200" b="0" dirty="0">
                <a:solidFill>
                  <a:schemeClr val="dk1"/>
                </a:solidFill>
                <a:latin typeface="Calibri"/>
                <a:ea typeface="Calibri"/>
                <a:cs typeface="Calibri"/>
                <a:sym typeface="Calibri"/>
              </a:rPr>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question is a continuation from the first one: </a:t>
            </a:r>
            <a:r>
              <a:rPr lang="en-US" sz="1200" b="0" dirty="0">
                <a:solidFill>
                  <a:schemeClr val="dk1"/>
                </a:solidFill>
                <a:latin typeface="Calibri"/>
                <a:ea typeface="Calibri"/>
                <a:cs typeface="Calibri"/>
                <a:sym typeface="Calibri"/>
              </a:rPr>
              <a:t>This is a yes or no question. Have them raise their hand if they think </a:t>
            </a:r>
            <a:r>
              <a:rPr lang="en-US" sz="1200" b="1" dirty="0">
                <a:solidFill>
                  <a:schemeClr val="dk1"/>
                </a:solidFill>
                <a:latin typeface="Calibri"/>
                <a:ea typeface="Calibri"/>
                <a:cs typeface="Calibri"/>
                <a:sym typeface="Calibri"/>
              </a:rPr>
              <a:t>the brain works alone</a:t>
            </a:r>
            <a:r>
              <a:rPr lang="en-US" sz="1200" b="0" dirty="0">
                <a:solidFill>
                  <a:schemeClr val="dk1"/>
                </a:solidFill>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latin typeface="Calibri"/>
                <a:cs typeface="Calibri"/>
                <a:sym typeface="Calibri"/>
              </a:rPr>
              <a:t>Please refer to</a:t>
            </a:r>
            <a:r>
              <a:rPr lang="en-US" sz="1200" b="1" dirty="0">
                <a:solidFill>
                  <a:schemeClr val="dk1"/>
                </a:solidFill>
                <a:latin typeface="Calibri"/>
                <a:ea typeface="Calibri"/>
                <a:cs typeface="Calibri"/>
                <a:sym typeface="Calibri"/>
              </a:rPr>
              <a:t> </a:t>
            </a:r>
            <a:r>
              <a:rPr lang="en-US" sz="1200" b="1" dirty="0">
                <a:solidFill>
                  <a:srgbClr val="FF0000"/>
                </a:solidFill>
              </a:rPr>
              <a:t>“The Volunteer General Guide” for how to make these types of question interactive for your classroom setting.</a:t>
            </a:r>
            <a:endParaRPr lang="en-US" dirty="0">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200" b="0" dirty="0">
                <a:solidFill>
                  <a:schemeClr val="dk1"/>
                </a:solidFill>
                <a:latin typeface="Calibri"/>
                <a:ea typeface="Calibri"/>
                <a:cs typeface="Calibri"/>
                <a:sym typeface="Calibri"/>
              </a:rPr>
              <a:t>For someone who says no, ask </a:t>
            </a:r>
            <a:r>
              <a:rPr lang="en-US" dirty="0"/>
              <a:t>them if they know </a:t>
            </a:r>
            <a:r>
              <a:rPr lang="en-US" b="1" dirty="0"/>
              <a:t>what the brain works with</a:t>
            </a:r>
            <a:r>
              <a:rPr lang="en-US" dirty="0"/>
              <a:t>. Connect the brain working with other stuff with the idea that </a:t>
            </a:r>
            <a:r>
              <a:rPr lang="en-US" b="1" dirty="0"/>
              <a:t>the brain is part of a system </a:t>
            </a:r>
            <a:r>
              <a:rPr lang="en-US" dirty="0"/>
              <a:t>(nervous system).</a:t>
            </a:r>
            <a:endParaRPr dirty="0"/>
          </a:p>
        </p:txBody>
      </p:sp>
      <p:sp>
        <p:nvSpPr>
          <p:cNvPr id="180" name="Google Shape;180;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11 - (2 min):</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Calibri"/>
                <a:ea typeface="Calibri"/>
                <a:cs typeface="Calibri"/>
                <a:sym typeface="Calibri"/>
              </a:rPr>
              <a:t>Note the nervous system and explain to the students that the nervous system is just one of many types of systems in our body. Each of these systems is very important for a different function of the body. </a:t>
            </a:r>
            <a:r>
              <a:rPr lang="en-CA" sz="1200" b="0" i="0" u="none" strike="noStrike" cap="none" dirty="0">
                <a:solidFill>
                  <a:schemeClr val="dk1"/>
                </a:solidFill>
                <a:effectLst/>
                <a:latin typeface="Calibri"/>
                <a:ea typeface="Calibri"/>
                <a:cs typeface="Calibri"/>
                <a:sym typeface="Calibri"/>
              </a:rPr>
              <a:t>Pick any of </a:t>
            </a:r>
            <a:r>
              <a:rPr lang="en-CA" sz="1200" b="1" i="0" u="none" strike="noStrike" cap="none" dirty="0">
                <a:solidFill>
                  <a:schemeClr val="dk1"/>
                </a:solidFill>
                <a:effectLst/>
                <a:latin typeface="Calibri"/>
                <a:ea typeface="Calibri"/>
                <a:cs typeface="Calibri"/>
                <a:sym typeface="Calibri"/>
              </a:rPr>
              <a:t>two</a:t>
            </a:r>
            <a:r>
              <a:rPr lang="en-CA" sz="1200" b="0" i="0" u="none" strike="noStrike" cap="none" dirty="0">
                <a:solidFill>
                  <a:schemeClr val="dk1"/>
                </a:solidFill>
                <a:effectLst/>
                <a:latin typeface="Calibri"/>
                <a:ea typeface="Calibri"/>
                <a:cs typeface="Calibri"/>
                <a:sym typeface="Calibri"/>
              </a:rPr>
              <a:t> systems to discuss with the students</a:t>
            </a:r>
            <a:endParaRPr lang="en-CA"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171450" lvl="0" indent="-17145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What does the muscular system do?</a:t>
            </a:r>
            <a:endParaRPr dirty="0"/>
          </a:p>
          <a:p>
            <a:pPr marL="171450" lvl="0" indent="-17145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What does the digestive system do?</a:t>
            </a:r>
            <a:endParaRPr dirty="0"/>
          </a:p>
          <a:p>
            <a:pPr marL="171450" lvl="0" indent="-171450" algn="l" rtl="0">
              <a:spcBef>
                <a:spcPts val="0"/>
              </a:spcBef>
              <a:spcAft>
                <a:spcPts val="0"/>
              </a:spcAft>
              <a:buClr>
                <a:schemeClr val="dk1"/>
              </a:buClr>
              <a:buSzPts val="1200"/>
              <a:buFont typeface="Calibri"/>
              <a:buChar char="-"/>
            </a:pPr>
            <a:r>
              <a:rPr lang="en-US" sz="1200" dirty="0">
                <a:solidFill>
                  <a:schemeClr val="dk1"/>
                </a:solidFill>
                <a:latin typeface="Calibri"/>
                <a:ea typeface="Calibri"/>
                <a:cs typeface="Calibri"/>
                <a:sym typeface="Calibri"/>
              </a:rPr>
              <a:t>The nervous system is actually connected to all the other systems to help control their functioning. For example, a part of the brain subconsciously regulates the muscles that make our heart beat!</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Image: </a:t>
            </a:r>
            <a:r>
              <a:rPr lang="en-US" sz="1200" dirty="0" err="1">
                <a:solidFill>
                  <a:schemeClr val="dk1"/>
                </a:solidFill>
                <a:latin typeface="Calibri"/>
                <a:ea typeface="Calibri"/>
                <a:cs typeface="Calibri"/>
                <a:sym typeface="Calibri"/>
              </a:rPr>
              <a:t>freepik.com</a:t>
            </a:r>
            <a:endParaRPr dirty="0"/>
          </a:p>
        </p:txBody>
      </p:sp>
      <p:sp>
        <p:nvSpPr>
          <p:cNvPr id="188" name="Google Shape;188;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12 - (3 min):</a:t>
            </a:r>
            <a:r>
              <a:rPr lang="en-US" sz="1200" b="0" dirty="0">
                <a:solidFill>
                  <a:schemeClr val="dk1"/>
                </a:solidFill>
                <a:latin typeface="Calibri"/>
                <a:ea typeface="Calibri"/>
                <a:cs typeface="Calibri"/>
                <a:sym typeface="Calibri"/>
              </a:rPr>
              <a:t> </a:t>
            </a: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Slides 12-14 are here to see if the students know the </a:t>
            </a:r>
            <a:r>
              <a:rPr lang="en-US" sz="1200" b="1" dirty="0">
                <a:solidFill>
                  <a:schemeClr val="dk1"/>
                </a:solidFill>
                <a:latin typeface="Calibri"/>
                <a:ea typeface="Calibri"/>
                <a:cs typeface="Calibri"/>
                <a:sym typeface="Calibri"/>
              </a:rPr>
              <a:t>3 basic parts of the nervous system</a:t>
            </a:r>
            <a:r>
              <a:rPr lang="en-US" sz="1200" b="0" dirty="0">
                <a:solidFill>
                  <a:schemeClr val="dk1"/>
                </a:solidFill>
                <a:latin typeface="Calibri"/>
                <a:ea typeface="Calibri"/>
                <a:cs typeface="Calibri"/>
                <a:sym typeface="Calibri"/>
              </a:rPr>
              <a:t>: Brain, spinal cord, and nerves.</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We now know that the brain is the main processing center (like a computer). Continue by asking the students, how to you think the brain communicates with rest of the body? Brainstorm ideas. Ask them: what is our brain connected to? (you can point to your back if they are having trouble!). They might say “vertebral column” clarify that this protects something very important in the center of it…our spinal cord!! Our nervous system is like a highway for cars. Some information leaves the brain to travel down our </a:t>
            </a:r>
            <a:r>
              <a:rPr lang="en-US" sz="1200" b="1" dirty="0">
                <a:solidFill>
                  <a:schemeClr val="dk1"/>
                </a:solidFill>
                <a:latin typeface="Calibri"/>
                <a:ea typeface="Calibri"/>
                <a:cs typeface="Calibri"/>
                <a:sym typeface="Calibri"/>
              </a:rPr>
              <a:t>spinal cord</a:t>
            </a:r>
            <a:r>
              <a:rPr lang="en-US" sz="1200" dirty="0">
                <a:solidFill>
                  <a:schemeClr val="dk1"/>
                </a:solidFill>
                <a:latin typeface="Calibri"/>
                <a:ea typeface="Calibri"/>
                <a:cs typeface="Calibri"/>
                <a:sym typeface="Calibri"/>
              </a:rPr>
              <a:t> (in vertebral column) and reaches our fingertips or toes by passing through our </a:t>
            </a:r>
            <a:r>
              <a:rPr lang="en-US" sz="1200" b="1" dirty="0">
                <a:solidFill>
                  <a:schemeClr val="dk1"/>
                </a:solidFill>
                <a:latin typeface="Calibri"/>
                <a:ea typeface="Calibri"/>
                <a:cs typeface="Calibri"/>
                <a:sym typeface="Calibri"/>
              </a:rPr>
              <a:t>nerves</a:t>
            </a:r>
            <a:r>
              <a:rPr lang="en-US" sz="1200" dirty="0">
                <a:solidFill>
                  <a:schemeClr val="dk1"/>
                </a:solidFill>
                <a:latin typeface="Calibri"/>
                <a:ea typeface="Calibri"/>
                <a:cs typeface="Calibri"/>
                <a:sym typeface="Calibri"/>
              </a:rPr>
              <a:t>. Other information starts out at our fingertips and toes, travels through our nerves to our spinal cord and back to the brain. The brain, spinal cord and nerves make up the </a:t>
            </a:r>
            <a:r>
              <a:rPr lang="en-US" sz="1200" b="1" dirty="0">
                <a:solidFill>
                  <a:schemeClr val="dk1"/>
                </a:solidFill>
                <a:latin typeface="Calibri"/>
                <a:ea typeface="Calibri"/>
                <a:cs typeface="Calibri"/>
                <a:sym typeface="Calibri"/>
              </a:rPr>
              <a:t>nervous system</a:t>
            </a:r>
            <a:r>
              <a:rPr lang="en-US"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lang="en-CA" sz="1200" dirty="0">
              <a:solidFill>
                <a:schemeClr val="dk1"/>
              </a:solidFill>
              <a:latin typeface="Calibri"/>
              <a:ea typeface="Calibri"/>
              <a:cs typeface="Calibri"/>
              <a:sym typeface="Calibri"/>
            </a:endParaRPr>
          </a:p>
          <a:p>
            <a:pPr marL="0" lvl="0" indent="0" algn="l" rtl="0">
              <a:spcBef>
                <a:spcPts val="0"/>
              </a:spcBef>
              <a:spcAft>
                <a:spcPts val="0"/>
              </a:spcAft>
              <a:buNone/>
            </a:pPr>
            <a:r>
              <a:rPr lang="en-CA" sz="1200" dirty="0">
                <a:solidFill>
                  <a:schemeClr val="dk1"/>
                </a:solidFill>
                <a:latin typeface="Calibri"/>
                <a:ea typeface="Calibri"/>
                <a:cs typeface="Calibri"/>
                <a:sym typeface="Calibri"/>
              </a:rPr>
              <a:t>HERE, ask the students by pointing to each part of the nervous system using your </a:t>
            </a:r>
            <a:r>
              <a:rPr lang="en-CA" sz="1200" b="1" dirty="0">
                <a:solidFill>
                  <a:schemeClr val="dk1"/>
                </a:solidFill>
                <a:latin typeface="Calibri"/>
                <a:ea typeface="Calibri"/>
                <a:cs typeface="Calibri"/>
                <a:sym typeface="Calibri"/>
              </a:rPr>
              <a:t>mouse as though you had a laser pointer</a:t>
            </a:r>
            <a:r>
              <a:rPr lang="en-CA" sz="1200" dirty="0">
                <a:solidFill>
                  <a:schemeClr val="dk1"/>
                </a:solidFill>
                <a:latin typeface="Calibri"/>
                <a:ea typeface="Calibri"/>
                <a:cs typeface="Calibri"/>
                <a:sym typeface="Calibri"/>
              </a:rPr>
              <a:t>. (Think that as long as the students can see </a:t>
            </a:r>
            <a:r>
              <a:rPr lang="en-CA" sz="1200" i="1" dirty="0">
                <a:solidFill>
                  <a:schemeClr val="dk1"/>
                </a:solidFill>
                <a:latin typeface="Calibri"/>
                <a:ea typeface="Calibri"/>
                <a:cs typeface="Calibri"/>
                <a:sym typeface="Calibri"/>
              </a:rPr>
              <a:t>you</a:t>
            </a:r>
            <a:r>
              <a:rPr lang="en-CA" sz="1200" dirty="0">
                <a:solidFill>
                  <a:schemeClr val="dk1"/>
                </a:solidFill>
                <a:latin typeface="Calibri"/>
                <a:ea typeface="Calibri"/>
                <a:cs typeface="Calibri"/>
                <a:sym typeface="Calibri"/>
              </a:rPr>
              <a:t>, this activity can still be done.).</a:t>
            </a:r>
          </a:p>
          <a:p>
            <a:pPr marL="0" lvl="0" indent="0" algn="l" rtl="0">
              <a:spcBef>
                <a:spcPts val="0"/>
              </a:spcBef>
              <a:spcAft>
                <a:spcPts val="0"/>
              </a:spcAft>
              <a:buNone/>
            </a:pPr>
            <a:endParaRPr lang="en-CA" sz="1200" dirty="0">
              <a:solidFill>
                <a:schemeClr val="dk1"/>
              </a:solidFill>
              <a:latin typeface="Calibri"/>
              <a:ea typeface="Calibri"/>
              <a:cs typeface="Calibri"/>
              <a:sym typeface="Calibri"/>
            </a:endParaRPr>
          </a:p>
          <a:p>
            <a:pPr marL="0" lvl="0" indent="0" algn="l" rtl="0">
              <a:spcBef>
                <a:spcPts val="0"/>
              </a:spcBef>
              <a:spcAft>
                <a:spcPts val="0"/>
              </a:spcAft>
              <a:buNone/>
            </a:pPr>
            <a:endParaRPr lang="en-CA"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Image: </a:t>
            </a:r>
            <a:r>
              <a:rPr lang="en-US" sz="1200" dirty="0" err="1">
                <a:solidFill>
                  <a:schemeClr val="dk1"/>
                </a:solidFill>
                <a:latin typeface="Calibri"/>
                <a:ea typeface="Calibri"/>
                <a:cs typeface="Calibri"/>
                <a:sym typeface="Calibri"/>
              </a:rPr>
              <a:t>freepik.com</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lang="en-CA"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00" name="Google Shape;20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13: </a:t>
            </a:r>
            <a:endParaRPr dirty="0"/>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Get the students to try to name the </a:t>
            </a:r>
            <a:r>
              <a:rPr lang="en-US" sz="1200" b="1" dirty="0">
                <a:solidFill>
                  <a:schemeClr val="dk1"/>
                </a:solidFill>
                <a:latin typeface="Calibri"/>
                <a:ea typeface="Calibri"/>
                <a:cs typeface="Calibri"/>
                <a:sym typeface="Calibri"/>
              </a:rPr>
              <a:t>3 basic parts of the nervous system</a:t>
            </a:r>
            <a:r>
              <a:rPr lang="en-US" sz="1200" b="0" dirty="0">
                <a:solidFill>
                  <a:schemeClr val="dk1"/>
                </a:solidFill>
                <a:latin typeface="Calibri"/>
                <a:ea typeface="Calibri"/>
                <a:cs typeface="Calibri"/>
                <a:sym typeface="Calibri"/>
              </a:rPr>
              <a:t>: Brain, spinal cord, and nerves.</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208" name="Google Shape;208;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14:</a:t>
            </a:r>
            <a:endParaRPr dirty="0"/>
          </a:p>
          <a:p>
            <a:pPr marL="0" lvl="0" indent="0" algn="l" rtl="0">
              <a:spcBef>
                <a:spcPts val="0"/>
              </a:spcBef>
              <a:spcAft>
                <a:spcPts val="0"/>
              </a:spcAft>
              <a:buNone/>
            </a:pPr>
            <a:endParaRPr lang="en-CA" sz="1200" b="1" i="1" dirty="0">
              <a:solidFill>
                <a:schemeClr val="dk1"/>
              </a:solidFill>
              <a:latin typeface="Calibri"/>
              <a:ea typeface="Calibri"/>
              <a:cs typeface="Calibri"/>
              <a:sym typeface="Calibri"/>
            </a:endParaRPr>
          </a:p>
          <a:p>
            <a:pPr marL="0" lvl="0" indent="0" algn="l" rtl="0">
              <a:spcBef>
                <a:spcPts val="0"/>
              </a:spcBef>
              <a:spcAft>
                <a:spcPts val="0"/>
              </a:spcAft>
              <a:buNone/>
            </a:pPr>
            <a:r>
              <a:rPr lang="en-CA" sz="1200" b="1" i="1" dirty="0">
                <a:solidFill>
                  <a:schemeClr val="dk1"/>
                </a:solidFill>
                <a:latin typeface="Calibri"/>
                <a:ea typeface="Calibri"/>
                <a:cs typeface="Calibri"/>
                <a:sym typeface="Calibri"/>
              </a:rPr>
              <a:t>Please provide the students with the names of each part of the nervous system and slowly point to them each using your mouse like you would if you were directly pointing to each region with a laser pointer.</a:t>
            </a:r>
            <a:endParaRPr sz="1200" b="1" i="1" dirty="0">
              <a:solidFill>
                <a:schemeClr val="dk1"/>
              </a:solidFill>
              <a:latin typeface="Calibri"/>
              <a:ea typeface="Calibri"/>
              <a:cs typeface="Calibri"/>
              <a:sym typeface="Calibri"/>
            </a:endParaRPr>
          </a:p>
        </p:txBody>
      </p:sp>
      <p:sp>
        <p:nvSpPr>
          <p:cNvPr id="220" name="Google Shape;220;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Slide 15 - (1 min): </a:t>
            </a:r>
            <a:endParaRPr dirty="0"/>
          </a:p>
          <a:p>
            <a:pPr marL="0" marR="0" lvl="0" indent="0" algn="l" rtl="0">
              <a:lnSpc>
                <a:spcPct val="100000"/>
              </a:lnSpc>
              <a:spcBef>
                <a:spcPts val="0"/>
              </a:spcBef>
              <a:spcAft>
                <a:spcPts val="0"/>
              </a:spcAft>
              <a:buClr>
                <a:schemeClr val="dk1"/>
              </a:buClr>
              <a:buSzPts val="1200"/>
              <a:buFont typeface="Calibri"/>
              <a:buNone/>
            </a:pP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dirty="0">
                <a:solidFill>
                  <a:schemeClr val="dk1"/>
                </a:solidFill>
                <a:latin typeface="Calibri"/>
                <a:ea typeface="Calibri"/>
                <a:cs typeface="Calibri"/>
                <a:sym typeface="Calibri"/>
              </a:rPr>
              <a:t>All cloud slides are key questions that relate to the key theme for today’s lesson: </a:t>
            </a:r>
            <a:r>
              <a:rPr lang="en-US" sz="1200" b="1" dirty="0">
                <a:solidFill>
                  <a:schemeClr val="dk1"/>
                </a:solidFill>
                <a:latin typeface="Calibri"/>
                <a:ea typeface="Calibri"/>
                <a:cs typeface="Calibri"/>
                <a:sym typeface="Calibri"/>
              </a:rPr>
              <a:t>What is the brain</a:t>
            </a:r>
            <a:r>
              <a:rPr lang="en-US" sz="1200" b="0" dirty="0">
                <a:solidFill>
                  <a:schemeClr val="dk1"/>
                </a:solidFill>
                <a:latin typeface="Calibri"/>
                <a:ea typeface="Calibri"/>
                <a:cs typeface="Calibri"/>
                <a:sym typeface="Calibri"/>
              </a:rPr>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question is meant to transition into our next major question: </a:t>
            </a:r>
            <a:r>
              <a:rPr lang="en-US" b="1" dirty="0"/>
              <a:t>Why do brains have folds</a:t>
            </a:r>
            <a:r>
              <a:rPr lang="en-US" dirty="0"/>
              <a:t>?</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0" u="none" strike="noStrike" cap="none" dirty="0">
                <a:solidFill>
                  <a:schemeClr val="dk1"/>
                </a:solidFill>
                <a:effectLst/>
                <a:latin typeface="Calibri"/>
                <a:ea typeface="Calibri"/>
                <a:cs typeface="Calibri"/>
                <a:sym typeface="Calibri"/>
              </a:rPr>
              <a:t>Ask the teacher to choose 3 students who raise their hands to come to the microphone and say what they think. Always validate the students’ ideas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You may write their ideas all down on the zoom board (or on your slide).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latin typeface="Calibri"/>
                <a:cs typeface="Calibri"/>
                <a:sym typeface="Calibri"/>
              </a:rPr>
              <a:t>Please refer to</a:t>
            </a:r>
            <a:r>
              <a:rPr lang="en-US" sz="1200" b="1" dirty="0">
                <a:solidFill>
                  <a:schemeClr val="dk1"/>
                </a:solidFill>
                <a:latin typeface="Calibri"/>
                <a:ea typeface="Calibri"/>
                <a:cs typeface="Calibri"/>
                <a:sym typeface="Calibri"/>
              </a:rPr>
              <a:t> </a:t>
            </a:r>
            <a:r>
              <a:rPr lang="en-US" sz="1200" b="1" dirty="0">
                <a:solidFill>
                  <a:srgbClr val="FF0000"/>
                </a:solidFill>
              </a:rPr>
              <a:t>“The Volunteer General Guide” for how to make these types of question interactive for your classroom setting.</a:t>
            </a:r>
            <a:endParaRPr lang="en-US"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b="1" i="1" dirty="0"/>
          </a:p>
          <a:p>
            <a:br>
              <a:rPr lang="en-CA" dirty="0"/>
            </a:br>
            <a:br>
              <a:rPr lang="en-CA" dirty="0"/>
            </a:br>
            <a:endParaRPr dirty="0"/>
          </a:p>
        </p:txBody>
      </p:sp>
      <p:sp>
        <p:nvSpPr>
          <p:cNvPr id="235" name="Google Shape;235;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16 - (1 min):</a:t>
            </a:r>
            <a:endParaRPr dirty="0"/>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This slide is meant to guide students to idea that </a:t>
            </a:r>
            <a:r>
              <a:rPr lang="en-US" sz="1200" b="1" dirty="0">
                <a:solidFill>
                  <a:schemeClr val="dk1"/>
                </a:solidFill>
                <a:latin typeface="Calibri"/>
                <a:ea typeface="Calibri"/>
                <a:cs typeface="Calibri"/>
                <a:sym typeface="Calibri"/>
              </a:rPr>
              <a:t>brains have many folds</a:t>
            </a:r>
            <a:r>
              <a:rPr lang="en-US" sz="1200" b="0" dirty="0">
                <a:solidFill>
                  <a:schemeClr val="dk1"/>
                </a:solidFill>
                <a:latin typeface="Calibri"/>
                <a:ea typeface="Calibri"/>
                <a:cs typeface="Calibri"/>
                <a:sym typeface="Calibri"/>
              </a:rPr>
              <a:t>.</a:t>
            </a: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Ask the students </a:t>
            </a:r>
            <a:r>
              <a:rPr lang="en-US" sz="1200" b="1" dirty="0">
                <a:solidFill>
                  <a:schemeClr val="dk1"/>
                </a:solidFill>
                <a:latin typeface="Calibri"/>
                <a:ea typeface="Calibri"/>
                <a:cs typeface="Calibri"/>
                <a:sym typeface="Calibri"/>
              </a:rPr>
              <a:t>what they see</a:t>
            </a:r>
            <a:r>
              <a:rPr lang="en-US" sz="1200" b="0" dirty="0">
                <a:solidFill>
                  <a:schemeClr val="dk1"/>
                </a:solidFill>
                <a:latin typeface="Calibri"/>
                <a:ea typeface="Calibri"/>
                <a:cs typeface="Calibri"/>
                <a:sym typeface="Calibri"/>
              </a:rPr>
              <a:t> -&gt; Guide them to the idea that </a:t>
            </a:r>
            <a:r>
              <a:rPr lang="en-US" sz="1200" b="1" dirty="0">
                <a:solidFill>
                  <a:schemeClr val="dk1"/>
                </a:solidFill>
                <a:latin typeface="Calibri"/>
                <a:ea typeface="Calibri"/>
                <a:cs typeface="Calibri"/>
                <a:sym typeface="Calibri"/>
              </a:rPr>
              <a:t>the brain is wrinkly and has many folds</a:t>
            </a:r>
            <a:r>
              <a:rPr lang="en-US" sz="1200" b="0" dirty="0">
                <a:solidFill>
                  <a:schemeClr val="dk1"/>
                </a:solidFill>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alibri"/>
                <a:ea typeface="Calibri"/>
                <a:cs typeface="Calibri"/>
                <a:sym typeface="Calibri"/>
              </a:rPr>
              <a:t>If time allows it, encourage the students to talk with their classmates to brainstorm together for </a:t>
            </a:r>
            <a:r>
              <a:rPr lang="en-US" sz="1200" b="1" i="0" u="none" strike="noStrike" cap="none" dirty="0">
                <a:solidFill>
                  <a:schemeClr val="dk1"/>
                </a:solidFill>
                <a:effectLst/>
                <a:latin typeface="Calibri"/>
                <a:ea typeface="Calibri"/>
                <a:cs typeface="Calibri"/>
                <a:sym typeface="Calibri"/>
              </a:rPr>
              <a:t>1-3 minutes</a:t>
            </a:r>
            <a:r>
              <a:rPr lang="en-US" sz="1200" b="0" i="0" u="none" strike="noStrike" cap="none" dirty="0">
                <a:solidFill>
                  <a:schemeClr val="dk1"/>
                </a:solidFill>
                <a:effectLst/>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latin typeface="Calibri"/>
                <a:cs typeface="Calibri"/>
                <a:sym typeface="Calibri"/>
              </a:rPr>
              <a:t>Please refer to</a:t>
            </a:r>
            <a:r>
              <a:rPr lang="en-US" sz="1200" b="1" dirty="0">
                <a:solidFill>
                  <a:schemeClr val="dk1"/>
                </a:solidFill>
                <a:latin typeface="Calibri"/>
                <a:ea typeface="Calibri"/>
                <a:cs typeface="Calibri"/>
                <a:sym typeface="Calibri"/>
              </a:rPr>
              <a:t> </a:t>
            </a:r>
            <a:r>
              <a:rPr lang="en-US" sz="1200" b="1" dirty="0">
                <a:solidFill>
                  <a:srgbClr val="FF0000"/>
                </a:solidFill>
              </a:rPr>
              <a:t>“The Volunteer General Guide” for how to make these types of question interactive for your classroom setting.</a:t>
            </a:r>
            <a:endParaRPr lang="en-US"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p>
          <a:p>
            <a:pPr marL="0" lvl="0" indent="0" algn="l" rtl="0">
              <a:spcBef>
                <a:spcPts val="0"/>
              </a:spcBef>
              <a:spcAft>
                <a:spcPts val="0"/>
              </a:spcAft>
              <a:buNone/>
            </a:pPr>
            <a:endParaRPr lang="en-US" sz="1200" b="0" dirty="0">
              <a:solidFill>
                <a:schemeClr val="dk1"/>
              </a:solidFill>
              <a:latin typeface="Calibri"/>
              <a:ea typeface="Calibri"/>
              <a:cs typeface="Calibri"/>
              <a:sym typeface="Calibri"/>
            </a:endParaRPr>
          </a:p>
          <a:p>
            <a:pPr marL="0" lvl="0" indent="0" algn="l" rtl="0">
              <a:spcBef>
                <a:spcPts val="0"/>
              </a:spcBef>
              <a:spcAft>
                <a:spcPts val="0"/>
              </a:spcAft>
              <a:buNone/>
            </a:pPr>
            <a:endParaRPr lang="en-US" sz="1200" b="0" dirty="0">
              <a:solidFill>
                <a:schemeClr val="dk1"/>
              </a:solidFill>
              <a:latin typeface="Calibri"/>
              <a:cs typeface="Calibri"/>
              <a:sym typeface="Calibri"/>
            </a:endParaRPr>
          </a:p>
          <a:p>
            <a:pPr marL="0" lvl="0" indent="0" algn="l" rtl="0">
              <a:spcBef>
                <a:spcPts val="0"/>
              </a:spcBef>
              <a:spcAft>
                <a:spcPts val="0"/>
              </a:spcAft>
              <a:buNone/>
            </a:pPr>
            <a:endParaRPr lang="en-CA" sz="1200" b="1" i="1" u="none" strike="noStrike" cap="none" dirty="0">
              <a:solidFill>
                <a:schemeClr val="dk1"/>
              </a:solidFill>
              <a:effectLst/>
              <a:latin typeface="Calibri"/>
              <a:ea typeface="Calibri"/>
              <a:cs typeface="Calibri"/>
              <a:sym typeface="Calibri"/>
            </a:endParaRPr>
          </a:p>
        </p:txBody>
      </p:sp>
      <p:sp>
        <p:nvSpPr>
          <p:cNvPr id="243" name="Google Shape;243;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17 - (~2 min):</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In your brainstorming on the previous slide, the students probably noticed that most of the brains look “wrinkly.”  But why does the brain have these folds?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Ask them to take out a scrap piece of paper. Tell the students that the paper is their brain and their pocket is their head. Ask them how they would fit their brain in their head? Tell them they have 1 min to do this and the only rule is that they cannot tear the paper into small pieces!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Answer:</a:t>
            </a:r>
            <a:r>
              <a:rPr lang="en-US" sz="1200" dirty="0">
                <a:solidFill>
                  <a:schemeClr val="dk1"/>
                </a:solidFill>
                <a:latin typeface="Calibri"/>
                <a:ea typeface="Calibri"/>
                <a:cs typeface="Calibri"/>
                <a:sym typeface="Calibri"/>
              </a:rPr>
              <a:t> Good strategies are to fold it, or crumple it. Why is that? Crumple a piece of paper into a ball and show it to the students.  Does it look wrinkly like our brain?  Our brains are folded so that more brain fits into our skulls (just like folding the paper helped us fit something that was bigger in a smaller space).  Show the students two pieces of paper, one that is full size, and one that you have cut to the size of your pocket.  Which could they write more on?  Similar to this, if you had two brains that were the same size, one that had wrinkles/folds, and one that did not, the folded one would be able to store more information.</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CA" dirty="0"/>
          </a:p>
          <a:p>
            <a:pPr marL="0" marR="0" lvl="0" indent="0" algn="l" rtl="0">
              <a:lnSpc>
                <a:spcPct val="100000"/>
              </a:lnSpc>
              <a:spcBef>
                <a:spcPts val="0"/>
              </a:spcBef>
              <a:spcAft>
                <a:spcPts val="0"/>
              </a:spcAft>
              <a:buClr>
                <a:schemeClr val="dk1"/>
              </a:buClr>
              <a:buSzPts val="1200"/>
              <a:buFont typeface="Calibri"/>
              <a:buNone/>
            </a:pPr>
            <a:endParaRPr lang="en-CA" dirty="0"/>
          </a:p>
          <a:p>
            <a:pPr marL="0" marR="0" lvl="0" indent="0" algn="l" rtl="0">
              <a:lnSpc>
                <a:spcPct val="100000"/>
              </a:lnSpc>
              <a:spcBef>
                <a:spcPts val="0"/>
              </a:spcBef>
              <a:spcAft>
                <a:spcPts val="0"/>
              </a:spcAft>
              <a:buClr>
                <a:schemeClr val="dk1"/>
              </a:buClr>
              <a:buSzPts val="1200"/>
              <a:buFont typeface="Calibri"/>
              <a:buNone/>
            </a:pPr>
            <a:r>
              <a:rPr lang="en-CA" sz="1200" b="0" i="0" u="none" strike="noStrike" cap="none" dirty="0">
                <a:solidFill>
                  <a:schemeClr val="dk1"/>
                </a:solidFill>
                <a:effectLst/>
                <a:latin typeface="Calibri"/>
                <a:ea typeface="Calibri"/>
                <a:cs typeface="Calibri"/>
                <a:sym typeface="Calibri"/>
              </a:rPr>
              <a:t>Note that even during the pandemic, these </a:t>
            </a:r>
            <a:r>
              <a:rPr lang="en-CA" sz="1200" b="1" i="0" u="none" strike="noStrike" cap="none" dirty="0">
                <a:solidFill>
                  <a:schemeClr val="dk1"/>
                </a:solidFill>
                <a:effectLst/>
                <a:latin typeface="Calibri"/>
                <a:ea typeface="Calibri"/>
                <a:cs typeface="Calibri"/>
                <a:sym typeface="Calibri"/>
              </a:rPr>
              <a:t>same steps can apply!</a:t>
            </a:r>
            <a:r>
              <a:rPr lang="en-CA" sz="1200" b="0" i="0" u="none" strike="noStrike" cap="none" dirty="0">
                <a:solidFill>
                  <a:schemeClr val="dk1"/>
                </a:solidFill>
                <a:effectLst/>
                <a:latin typeface="Calibri"/>
                <a:ea typeface="Calibri"/>
                <a:cs typeface="Calibri"/>
                <a:sym typeface="Calibri"/>
              </a:rPr>
              <a:t> — be sure to show the students the rationale of the brain’s folders using your own pieces of paper - even if a screen is not available for you to see them, talk your students through it!</a:t>
            </a:r>
            <a:endParaRPr dirty="0"/>
          </a:p>
        </p:txBody>
      </p:sp>
      <p:sp>
        <p:nvSpPr>
          <p:cNvPr id="251" name="Google Shape;25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92500"/>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18 - (~2 min):</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In your brainstorming on the previous slide, the students probably noticed that most of the brains look “wrinkly.”  But why does the brain have these folds?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Ask them to take out a scrap piece of paper. Tell the students that the paper is their brain and their pocket is their head. Ask them how they would fit their brain in their head? Tell them they have 1 min to do this and the only rule is that they cannot tear the paper into small pieces!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Answer:</a:t>
            </a:r>
            <a:r>
              <a:rPr lang="en-US" sz="1200" dirty="0">
                <a:solidFill>
                  <a:schemeClr val="dk1"/>
                </a:solidFill>
                <a:latin typeface="Calibri"/>
                <a:ea typeface="Calibri"/>
                <a:cs typeface="Calibri"/>
                <a:sym typeface="Calibri"/>
              </a:rPr>
              <a:t> Good strategies are to fold it, or crumple it. Why is that? Crumple a piece of paper into a ball and show it to the students.  Does it look wrinkly like our brain?  Our brains are folded so that more brain fits into our skulls (just like folding the paper helped us fit something that was bigger in a smaller space).  Show the students two pieces of paper, one that is full size, and one that you have cut to the size of your pocket.  Which could they write more on?  Similar to this, if you had two brains that were the same size, one that had wrinkles/folds, and one that did not, the folded one would be able to store more information.</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CA" dirty="0"/>
          </a:p>
          <a:p>
            <a:pPr marL="0" marR="0" lvl="0" indent="0" algn="l" rtl="0">
              <a:lnSpc>
                <a:spcPct val="100000"/>
              </a:lnSpc>
              <a:spcBef>
                <a:spcPts val="0"/>
              </a:spcBef>
              <a:spcAft>
                <a:spcPts val="0"/>
              </a:spcAft>
              <a:buClr>
                <a:schemeClr val="dk1"/>
              </a:buClr>
              <a:buSzPts val="1200"/>
              <a:buFont typeface="Calibri"/>
              <a:buNone/>
            </a:pPr>
            <a:r>
              <a:rPr lang="en-CA" sz="1200" b="0" i="0" u="none" strike="noStrike" cap="none" dirty="0">
                <a:solidFill>
                  <a:schemeClr val="dk1"/>
                </a:solidFill>
                <a:effectLst/>
                <a:latin typeface="Calibri"/>
                <a:ea typeface="Calibri"/>
                <a:cs typeface="Calibri"/>
                <a:sym typeface="Calibri"/>
              </a:rPr>
              <a:t>Note that even during the pandemic, these </a:t>
            </a:r>
            <a:r>
              <a:rPr lang="en-CA" sz="1200" b="1" i="0" u="none" strike="noStrike" cap="none" dirty="0">
                <a:solidFill>
                  <a:schemeClr val="dk1"/>
                </a:solidFill>
                <a:effectLst/>
                <a:latin typeface="Calibri"/>
                <a:ea typeface="Calibri"/>
                <a:cs typeface="Calibri"/>
                <a:sym typeface="Calibri"/>
              </a:rPr>
              <a:t>same steps apply</a:t>
            </a:r>
            <a:r>
              <a:rPr lang="en-CA" sz="1200" b="0" i="0" u="none" strike="noStrike" cap="none" dirty="0">
                <a:solidFill>
                  <a:schemeClr val="dk1"/>
                </a:solidFill>
                <a:effectLst/>
                <a:latin typeface="Calibri"/>
                <a:ea typeface="Calibri"/>
                <a:cs typeface="Calibri"/>
                <a:sym typeface="Calibri"/>
              </a:rPr>
              <a:t> — be sure to show the students the rationale of the brain’s folders using your own pieces of paper - even if a screen is not available for you to see them, talk your students through it! </a:t>
            </a:r>
          </a:p>
          <a:p>
            <a:pPr marL="0" marR="0" lvl="0" indent="0" algn="l" rtl="0">
              <a:lnSpc>
                <a:spcPct val="100000"/>
              </a:lnSpc>
              <a:spcBef>
                <a:spcPts val="0"/>
              </a:spcBef>
              <a:spcAft>
                <a:spcPts val="0"/>
              </a:spcAft>
              <a:buClr>
                <a:schemeClr val="dk1"/>
              </a:buClr>
              <a:buSzPts val="1200"/>
              <a:buFont typeface="Calibri"/>
              <a:buNone/>
            </a:pPr>
            <a:endParaRPr lang="en-CA" sz="1200" b="0" i="0" u="none" strike="noStrike" cap="none" dirty="0">
              <a:solidFill>
                <a:schemeClr val="dk1"/>
              </a:solidFill>
              <a:effectLst/>
              <a:latin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CA" dirty="0"/>
              <a:t>On </a:t>
            </a:r>
            <a:r>
              <a:rPr lang="en-CA" b="1" dirty="0"/>
              <a:t>this slide</a:t>
            </a:r>
            <a:r>
              <a:rPr lang="en-CA" dirty="0"/>
              <a:t>, ask the students to fit the paper into their pocket and show them the difference between your two papers (one crumpled, one not) on your screen.</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59" name="Google Shape;259;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19 - (optional, ~ 2 min):</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This is a Bill Nye video discussing the folds of the brain, which reinforces the previous activity using the analogy of a newspaper.</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Show this video only if you have time. </a:t>
            </a:r>
            <a:r>
              <a:rPr lang="en-US" sz="1200" dirty="0">
                <a:solidFill>
                  <a:schemeClr val="dk1"/>
                </a:solidFill>
                <a:latin typeface="Calibri"/>
                <a:ea typeface="Calibri"/>
                <a:cs typeface="Calibri"/>
                <a:sym typeface="Calibri"/>
              </a:rPr>
              <a:t>Some classes are shorter than others, use your discretion.</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Note:</a:t>
            </a:r>
            <a:r>
              <a:rPr lang="en-US" sz="1200" dirty="0">
                <a:solidFill>
                  <a:schemeClr val="dk1"/>
                </a:solidFill>
                <a:latin typeface="Calibri"/>
                <a:ea typeface="Calibri"/>
                <a:cs typeface="Calibri"/>
                <a:sym typeface="Calibri"/>
              </a:rPr>
              <a:t> This video is in English.  </a:t>
            </a:r>
            <a:endParaRPr dirty="0"/>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Note #2:</a:t>
            </a:r>
            <a:r>
              <a:rPr lang="en-US" sz="1200" dirty="0">
                <a:solidFill>
                  <a:schemeClr val="dk1"/>
                </a:solidFill>
                <a:latin typeface="Calibri"/>
                <a:ea typeface="Calibri"/>
                <a:cs typeface="Calibri"/>
                <a:sym typeface="Calibri"/>
              </a:rPr>
              <a:t> Save the video file separately and play it on a media player, it likely will not work in the </a:t>
            </a:r>
            <a:r>
              <a:rPr lang="en-US" sz="1200" dirty="0" err="1">
                <a:solidFill>
                  <a:schemeClr val="dk1"/>
                </a:solidFill>
                <a:latin typeface="Calibri"/>
                <a:ea typeface="Calibri"/>
                <a:cs typeface="Calibri"/>
                <a:sym typeface="Calibri"/>
              </a:rPr>
              <a:t>powerpoint</a:t>
            </a:r>
            <a:r>
              <a:rPr lang="en-US" sz="1200" dirty="0">
                <a:solidFill>
                  <a:schemeClr val="dk1"/>
                </a:solidFill>
                <a:latin typeface="Calibri"/>
                <a:ea typeface="Calibri"/>
                <a:cs typeface="Calibri"/>
                <a:sym typeface="Calibri"/>
              </a:rPr>
              <a:t> presentation. </a:t>
            </a: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LINK FOR VIDEO ON YOUTUBE: https://</a:t>
            </a:r>
            <a:r>
              <a:rPr lang="en-US" sz="1200" dirty="0" err="1">
                <a:solidFill>
                  <a:schemeClr val="dk1"/>
                </a:solidFill>
                <a:latin typeface="Calibri"/>
                <a:ea typeface="Calibri"/>
                <a:cs typeface="Calibri"/>
                <a:sym typeface="Calibri"/>
              </a:rPr>
              <a:t>www.youtube.com</a:t>
            </a:r>
            <a:r>
              <a:rPr lang="en-US" sz="1200" dirty="0">
                <a:solidFill>
                  <a:schemeClr val="dk1"/>
                </a:solidFill>
                <a:latin typeface="Calibri"/>
                <a:ea typeface="Calibri"/>
                <a:cs typeface="Calibri"/>
                <a:sym typeface="Calibri"/>
              </a:rPr>
              <a:t>/</a:t>
            </a:r>
            <a:r>
              <a:rPr lang="en-US" sz="1200" dirty="0" err="1">
                <a:solidFill>
                  <a:schemeClr val="dk1"/>
                </a:solidFill>
                <a:latin typeface="Calibri"/>
                <a:ea typeface="Calibri"/>
                <a:cs typeface="Calibri"/>
                <a:sym typeface="Calibri"/>
              </a:rPr>
              <a:t>watch?v</a:t>
            </a:r>
            <a:r>
              <a:rPr lang="en-US" sz="1200" dirty="0">
                <a:solidFill>
                  <a:schemeClr val="dk1"/>
                </a:solidFill>
                <a:latin typeface="Calibri"/>
                <a:ea typeface="Calibri"/>
                <a:cs typeface="Calibri"/>
                <a:sym typeface="Calibri"/>
              </a:rPr>
              <a:t>=Camj8085Te0</a:t>
            </a: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268" name="Google Shape;268;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2 - (~5 min):</a:t>
            </a:r>
            <a:endParaRPr dirty="0"/>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solidFill>
                  <a:schemeClr val="dk1"/>
                </a:solidFill>
                <a:latin typeface="Calibri"/>
                <a:ea typeface="Calibri"/>
                <a:cs typeface="Calibri"/>
                <a:sym typeface="Calibri"/>
              </a:rPr>
              <a:t>Have the students take out a piece of paper and some pencils/markers to draw. Ask the students to draw a scientist (without giving them any aids), so that we can see how the students perceive scientists. </a:t>
            </a:r>
            <a:r>
              <a:rPr lang="en-US" sz="1200" b="1" dirty="0">
                <a:solidFill>
                  <a:schemeClr val="dk1"/>
                </a:solidFill>
                <a:latin typeface="Calibri"/>
                <a:ea typeface="Calibri"/>
                <a:cs typeface="Calibri"/>
                <a:sym typeface="Calibri"/>
              </a:rPr>
              <a:t>Ask the students to do this in class with you and ask them </a:t>
            </a:r>
            <a:r>
              <a:rPr lang="en-CA" sz="1200" b="0" i="0" u="none" strike="noStrike" cap="none" dirty="0">
                <a:solidFill>
                  <a:schemeClr val="dk1"/>
                </a:solidFill>
                <a:effectLst/>
                <a:latin typeface="Calibri"/>
                <a:ea typeface="Calibri"/>
                <a:cs typeface="Calibri"/>
                <a:sym typeface="Calibri"/>
              </a:rPr>
              <a:t>“what do you think a scientist looks like?”</a:t>
            </a:r>
          </a:p>
          <a:p>
            <a:pPr marL="0" marR="0" lvl="0" indent="0" algn="l" rtl="0">
              <a:lnSpc>
                <a:spcPct val="100000"/>
              </a:lnSpc>
              <a:spcBef>
                <a:spcPts val="0"/>
              </a:spcBef>
              <a:spcAft>
                <a:spcPts val="0"/>
              </a:spcAft>
              <a:buClr>
                <a:schemeClr val="dk1"/>
              </a:buClr>
              <a:buSzPts val="1200"/>
              <a:buFont typeface="Calibri"/>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US" sz="1200" b="1"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solidFill>
                  <a:schemeClr val="tx1"/>
                </a:solidFill>
              </a:rPr>
              <a:t>Please refer to “The Volunteer General Guide” for tips on virtual activities. </a:t>
            </a:r>
          </a:p>
          <a:p>
            <a:pPr marL="0" marR="0" lvl="0" indent="0" algn="l" rtl="0">
              <a:lnSpc>
                <a:spcPct val="100000"/>
              </a:lnSpc>
              <a:spcBef>
                <a:spcPts val="0"/>
              </a:spcBef>
              <a:spcAft>
                <a:spcPts val="0"/>
              </a:spcAft>
              <a:buClr>
                <a:schemeClr val="dk1"/>
              </a:buClr>
              <a:buSzPts val="1200"/>
              <a:buFont typeface="Calibri"/>
              <a:buNone/>
            </a:pPr>
            <a:endParaRPr lang="en-US"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1" dirty="0">
              <a:solidFill>
                <a:schemeClr val="dk1"/>
              </a:solidFill>
              <a:latin typeface="Calibri"/>
              <a:ea typeface="Calibri"/>
              <a:cs typeface="Calibri"/>
              <a:sym typeface="Calibri"/>
            </a:endParaRPr>
          </a:p>
        </p:txBody>
      </p:sp>
      <p:sp>
        <p:nvSpPr>
          <p:cNvPr id="94" name="Google Shape;9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20 - (~2 min):</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Part of the science curriculum in grade 4 requires students to learn new scientific terms and use them in the proper context.  Today we will introduce the terms gyrus and sulcus, which are used to describe the folds in the brain.  A gyrus is what we call the top of each fold (</a:t>
            </a:r>
            <a:r>
              <a:rPr lang="en-US" sz="1200" dirty="0" err="1">
                <a:solidFill>
                  <a:schemeClr val="dk1"/>
                </a:solidFill>
                <a:latin typeface="Calibri"/>
                <a:ea typeface="Calibri"/>
                <a:cs typeface="Calibri"/>
                <a:sym typeface="Calibri"/>
              </a:rPr>
              <a:t>ie</a:t>
            </a:r>
            <a:r>
              <a:rPr lang="en-US" sz="1200" dirty="0">
                <a:solidFill>
                  <a:schemeClr val="dk1"/>
                </a:solidFill>
                <a:latin typeface="Calibri"/>
                <a:ea typeface="Calibri"/>
                <a:cs typeface="Calibri"/>
                <a:sym typeface="Calibri"/>
              </a:rPr>
              <a:t>. the bumps), while a sulcus is what we call the bottom of each fold (</a:t>
            </a:r>
            <a:r>
              <a:rPr lang="en-US" sz="1200" dirty="0" err="1">
                <a:solidFill>
                  <a:schemeClr val="dk1"/>
                </a:solidFill>
                <a:latin typeface="Calibri"/>
                <a:ea typeface="Calibri"/>
                <a:cs typeface="Calibri"/>
                <a:sym typeface="Calibri"/>
              </a:rPr>
              <a:t>ie</a:t>
            </a:r>
            <a:r>
              <a:rPr lang="en-US" sz="1200" dirty="0">
                <a:solidFill>
                  <a:schemeClr val="dk1"/>
                </a:solidFill>
                <a:latin typeface="Calibri"/>
                <a:ea typeface="Calibri"/>
                <a:cs typeface="Calibri"/>
                <a:sym typeface="Calibri"/>
              </a:rPr>
              <a:t>. the cracks/grooves).  Have the students repeat these new words out loud.</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Summarize what they have just learned: The brain looks folded.  These folds are called gyri and sulci.  Why is the brain folded:  so that more brain can fit into our skulls! Bigger animals need bigger brains.  During evolution our brains grew faster than our heads.  In order to fit them in our heads, they became wrinkled. On average, the more wrinkled the brain, the more intelligent/evolved the animal.  (These hints will help them for the following activity).</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lang="en-CA" dirty="0"/>
          </a:p>
          <a:p>
            <a:pPr marL="0" lvl="0" indent="0" algn="l" rtl="0">
              <a:spcBef>
                <a:spcPts val="0"/>
              </a:spcBef>
              <a:spcAft>
                <a:spcPts val="0"/>
              </a:spcAft>
              <a:buNone/>
            </a:pPr>
            <a:r>
              <a:rPr lang="en-CA" sz="1200" b="0" i="0" u="none" strike="noStrike" cap="none" dirty="0">
                <a:solidFill>
                  <a:schemeClr val="dk1"/>
                </a:solidFill>
                <a:effectLst/>
                <a:latin typeface="Calibri"/>
                <a:ea typeface="Calibri"/>
                <a:cs typeface="Calibri"/>
                <a:sym typeface="Calibri"/>
              </a:rPr>
              <a:t>A fun activity (if time allows) is to hold your hands above you head forming a peak and say “GYRUS!”, and then move your hands down to form a crevice and say “SULCUS!”, taking the time to pronounce both so that the students grasp these new words. They may giggle or look at you with wide eyes, both of which are excellent responses!</a:t>
            </a:r>
            <a:endParaRPr dirty="0"/>
          </a:p>
        </p:txBody>
      </p:sp>
      <p:sp>
        <p:nvSpPr>
          <p:cNvPr id="275" name="Google Shape;275;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21 - (2 min):</a:t>
            </a:r>
            <a:endParaRPr dirty="0"/>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All cloud slides are key questions that relate to the key theme for today’s lesson: </a:t>
            </a:r>
            <a:r>
              <a:rPr lang="en-US" sz="1200" b="1" dirty="0">
                <a:solidFill>
                  <a:schemeClr val="dk1"/>
                </a:solidFill>
                <a:latin typeface="Calibri"/>
                <a:ea typeface="Calibri"/>
                <a:cs typeface="Calibri"/>
                <a:sym typeface="Calibri"/>
              </a:rPr>
              <a:t>What is the brain</a:t>
            </a:r>
            <a:r>
              <a:rPr lang="en-US" sz="1200" b="0" dirty="0">
                <a:solidFill>
                  <a:schemeClr val="dk1"/>
                </a:solidFill>
                <a:latin typeface="Calibri"/>
                <a:ea typeface="Calibri"/>
                <a:cs typeface="Calibri"/>
                <a:sym typeface="Calibri"/>
              </a:rPr>
              <a:t>?</a:t>
            </a: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This question is meant to guide the students to thinking about what other animals’ brains look like.</a:t>
            </a: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This is a yes or no question. Have them raise their hand if they think </a:t>
            </a:r>
            <a:r>
              <a:rPr lang="en-US" sz="1200" b="1" dirty="0">
                <a:solidFill>
                  <a:schemeClr val="dk1"/>
                </a:solidFill>
                <a:latin typeface="Calibri"/>
                <a:ea typeface="Calibri"/>
                <a:cs typeface="Calibri"/>
                <a:sym typeface="Calibri"/>
              </a:rPr>
              <a:t>all animals have a brain</a:t>
            </a:r>
            <a:r>
              <a:rPr lang="en-US" sz="1200" b="0" dirty="0">
                <a:solidFill>
                  <a:schemeClr val="dk1"/>
                </a:solidFill>
                <a:latin typeface="Calibri"/>
                <a:ea typeface="Calibri"/>
                <a:cs typeface="Calibri"/>
                <a:sym typeface="Calibri"/>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latin typeface="Calibri"/>
                <a:cs typeface="Calibri"/>
                <a:sym typeface="Calibri"/>
              </a:rPr>
              <a:t>Please refer to</a:t>
            </a:r>
            <a:r>
              <a:rPr lang="en-US" sz="1200" b="1" dirty="0">
                <a:solidFill>
                  <a:schemeClr val="dk1"/>
                </a:solidFill>
                <a:latin typeface="Calibri"/>
                <a:ea typeface="Calibri"/>
                <a:cs typeface="Calibri"/>
                <a:sym typeface="Calibri"/>
              </a:rPr>
              <a:t> </a:t>
            </a:r>
            <a:r>
              <a:rPr lang="en-US" sz="1200" b="1" dirty="0">
                <a:solidFill>
                  <a:srgbClr val="FF0000"/>
                </a:solidFill>
              </a:rPr>
              <a:t>“The Volunteer General Guide” for how to make these types of question interactive for your classroom setting.</a:t>
            </a:r>
            <a:endParaRPr lang="en-US" dirty="0">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For someone who says yes, ask them </a:t>
            </a:r>
            <a:r>
              <a:rPr lang="en-US" sz="1200" b="1" dirty="0">
                <a:solidFill>
                  <a:schemeClr val="dk1"/>
                </a:solidFill>
                <a:latin typeface="Calibri"/>
                <a:ea typeface="Calibri"/>
                <a:cs typeface="Calibri"/>
                <a:sym typeface="Calibri"/>
              </a:rPr>
              <a:t>why they think so</a:t>
            </a:r>
            <a:r>
              <a:rPr lang="en-US" sz="1200" b="0" dirty="0">
                <a:solidFill>
                  <a:schemeClr val="dk1"/>
                </a:solidFill>
                <a:latin typeface="Calibri"/>
                <a:ea typeface="Calibri"/>
                <a:cs typeface="Calibri"/>
                <a:sym typeface="Calibri"/>
              </a:rPr>
              <a:t>.</a:t>
            </a: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endParaRPr lang="en-CA" sz="1200" b="0" i="0" u="none" strike="noStrike" cap="none" dirty="0">
              <a:solidFill>
                <a:schemeClr val="dk1"/>
              </a:solidFill>
              <a:effectLst/>
              <a:latin typeface="Calibri"/>
              <a:ea typeface="Calibri"/>
              <a:cs typeface="Calibri"/>
              <a:sym typeface="Calibri"/>
            </a:endParaRPr>
          </a:p>
        </p:txBody>
      </p:sp>
      <p:sp>
        <p:nvSpPr>
          <p:cNvPr id="289" name="Google Shape;289;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22:</a:t>
            </a:r>
            <a:endParaRPr dirty="0"/>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All cloud slides are key questions that relate to the key theme for today’s lesson: </a:t>
            </a:r>
            <a:r>
              <a:rPr lang="en-US" sz="1200" b="1" dirty="0">
                <a:solidFill>
                  <a:schemeClr val="dk1"/>
                </a:solidFill>
                <a:latin typeface="Calibri"/>
                <a:ea typeface="Calibri"/>
                <a:cs typeface="Calibri"/>
                <a:sym typeface="Calibri"/>
              </a:rPr>
              <a:t>What is the brain</a:t>
            </a:r>
            <a:r>
              <a:rPr lang="en-US" sz="1200" b="0" dirty="0">
                <a:solidFill>
                  <a:schemeClr val="dk1"/>
                </a:solidFill>
                <a:latin typeface="Calibri"/>
                <a:ea typeface="Calibri"/>
                <a:cs typeface="Calibri"/>
                <a:sym typeface="Calibri"/>
              </a:rPr>
              <a:t>?</a:t>
            </a: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This question is meant to guide the students to thinking about what other animals’ brains look like.</a:t>
            </a: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t>This question is a continuation from the first one: </a:t>
            </a:r>
            <a:r>
              <a:rPr lang="en-US" sz="1200" b="0" dirty="0">
                <a:solidFill>
                  <a:schemeClr val="dk1"/>
                </a:solidFill>
                <a:latin typeface="Calibri"/>
                <a:ea typeface="Calibri"/>
                <a:cs typeface="Calibri"/>
                <a:sym typeface="Calibri"/>
              </a:rPr>
              <a:t>This is a yes or no question. Have them raise their hand if they think all animals’ brains look the same.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latin typeface="Calibri"/>
                <a:cs typeface="Calibri"/>
                <a:sym typeface="Calibri"/>
              </a:rPr>
              <a:t>Please refer to</a:t>
            </a:r>
            <a:r>
              <a:rPr lang="en-US" sz="1200" b="1" dirty="0">
                <a:solidFill>
                  <a:schemeClr val="dk1"/>
                </a:solidFill>
                <a:latin typeface="Calibri"/>
                <a:ea typeface="Calibri"/>
                <a:cs typeface="Calibri"/>
                <a:sym typeface="Calibri"/>
              </a:rPr>
              <a:t> </a:t>
            </a:r>
            <a:r>
              <a:rPr lang="en-US" sz="1200" b="1" dirty="0">
                <a:solidFill>
                  <a:srgbClr val="FF0000"/>
                </a:solidFill>
              </a:rPr>
              <a:t>“The Volunteer General Guide” for how to make these types of question interactive for your classroom setting.</a:t>
            </a:r>
            <a:endParaRPr lang="en-US" dirty="0">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r>
              <a:rPr lang="en-US" dirty="0"/>
              <a:t>For someone who says no, ask them </a:t>
            </a:r>
            <a:r>
              <a:rPr lang="en-US" b="1" dirty="0"/>
              <a:t>how they think they are different</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297" name="Google Shape;297;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23 - (~3 min):</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In this picture you see different brains from many different animals. Have the students discuss: What are the similarities? What are the differences? </a:t>
            </a:r>
            <a:endParaRPr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latin typeface="Calibri"/>
                <a:cs typeface="Calibri"/>
                <a:sym typeface="Calibri"/>
              </a:rPr>
              <a:t>Please refer to</a:t>
            </a:r>
            <a:r>
              <a:rPr lang="en-US" sz="1200" b="1" dirty="0">
                <a:solidFill>
                  <a:schemeClr val="dk1"/>
                </a:solidFill>
                <a:latin typeface="Calibri"/>
                <a:ea typeface="Calibri"/>
                <a:cs typeface="Calibri"/>
                <a:sym typeface="Calibri"/>
              </a:rPr>
              <a:t> </a:t>
            </a:r>
            <a:r>
              <a:rPr lang="en-US" sz="1200" b="1" dirty="0">
                <a:solidFill>
                  <a:srgbClr val="FF0000"/>
                </a:solidFill>
              </a:rPr>
              <a:t>“The Volunteer General Guide” for how to make these types of question interactive for your classroom setting.</a:t>
            </a:r>
            <a:endParaRPr lang="en-US" dirty="0">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305" name="Google Shape;305;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24 - (~10 min):</a:t>
            </a:r>
            <a:endParaRPr lang="en-CA"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i="1" dirty="0">
                <a:solidFill>
                  <a:schemeClr val="dk1"/>
                </a:solidFill>
                <a:latin typeface="Calibri"/>
                <a:ea typeface="Calibri"/>
                <a:cs typeface="Calibri"/>
                <a:sym typeface="Calibri"/>
              </a:rPr>
              <a:t>MATERIALS FOR ACTIVITY (only if the teacher agrees to print): matching cards. </a:t>
            </a:r>
            <a:r>
              <a:rPr lang="en-US" sz="1200" b="1" i="1" u="sng" dirty="0">
                <a:solidFill>
                  <a:schemeClr val="dk1"/>
                </a:solidFill>
                <a:latin typeface="Calibri"/>
                <a:ea typeface="Calibri"/>
                <a:cs typeface="Calibri"/>
                <a:sym typeface="Calibri"/>
              </a:rPr>
              <a:t>After</a:t>
            </a:r>
            <a:r>
              <a:rPr lang="en-US" sz="1200" i="1" dirty="0">
                <a:solidFill>
                  <a:schemeClr val="dk1"/>
                </a:solidFill>
                <a:latin typeface="Calibri"/>
                <a:ea typeface="Calibri"/>
                <a:cs typeface="Calibri"/>
                <a:sym typeface="Calibri"/>
              </a:rPr>
              <a:t> the activity, when taking up the answers on slide 12, you will need the “answer handout.”</a:t>
            </a: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You can have the students do this activity in pairs or alone. Each person/pair gets a set of laminated matching cards.  The goal of the activity is to match each brain to the correct animal.  Let them know that all the brains have been made the same size so that it wouldn’t be too easy for them!! Give them about 5 min to complete this task.  </a:t>
            </a:r>
            <a:r>
              <a:rPr lang="en-US" sz="1200" b="1" dirty="0">
                <a:solidFill>
                  <a:schemeClr val="dk1"/>
                </a:solidFill>
                <a:latin typeface="Calibri"/>
                <a:ea typeface="Calibri"/>
                <a:cs typeface="Calibri"/>
                <a:sym typeface="Calibri"/>
              </a:rPr>
              <a:t>Remind them what we just talked about</a:t>
            </a:r>
            <a:r>
              <a:rPr lang="en-US" sz="1200" dirty="0">
                <a:solidFill>
                  <a:schemeClr val="dk1"/>
                </a:solidFill>
                <a:latin typeface="Calibri"/>
                <a:ea typeface="Calibri"/>
                <a:cs typeface="Calibri"/>
                <a:sym typeface="Calibri"/>
              </a:rPr>
              <a:t>.  </a:t>
            </a:r>
            <a:r>
              <a:rPr lang="en-US" sz="1200" b="1" dirty="0">
                <a:solidFill>
                  <a:schemeClr val="dk1"/>
                </a:solidFill>
                <a:latin typeface="Calibri"/>
                <a:ea typeface="Calibri"/>
                <a:cs typeface="Calibri"/>
                <a:sym typeface="Calibri"/>
              </a:rPr>
              <a:t>Brains became </a:t>
            </a:r>
            <a:r>
              <a:rPr lang="en-US" sz="1200" b="1" dirty="0" err="1">
                <a:solidFill>
                  <a:schemeClr val="dk1"/>
                </a:solidFill>
                <a:latin typeface="Calibri"/>
                <a:ea typeface="Calibri"/>
                <a:cs typeface="Calibri"/>
                <a:sym typeface="Calibri"/>
              </a:rPr>
              <a:t>wrinklier</a:t>
            </a:r>
            <a:r>
              <a:rPr lang="en-US" sz="1200" b="1" dirty="0">
                <a:solidFill>
                  <a:schemeClr val="dk1"/>
                </a:solidFill>
                <a:latin typeface="Calibri"/>
                <a:ea typeface="Calibri"/>
                <a:cs typeface="Calibri"/>
                <a:sym typeface="Calibri"/>
              </a:rPr>
              <a:t> as species evolved and that larger animals often have </a:t>
            </a:r>
            <a:r>
              <a:rPr lang="en-US" sz="1200" b="1" dirty="0" err="1">
                <a:solidFill>
                  <a:schemeClr val="dk1"/>
                </a:solidFill>
                <a:latin typeface="Calibri"/>
                <a:ea typeface="Calibri"/>
                <a:cs typeface="Calibri"/>
                <a:sym typeface="Calibri"/>
              </a:rPr>
              <a:t>wrinklier</a:t>
            </a:r>
            <a:r>
              <a:rPr lang="en-US" sz="1200" b="1" dirty="0">
                <a:solidFill>
                  <a:schemeClr val="dk1"/>
                </a:solidFill>
                <a:latin typeface="Calibri"/>
                <a:ea typeface="Calibri"/>
                <a:cs typeface="Calibri"/>
                <a:sym typeface="Calibri"/>
              </a:rPr>
              <a:t> brains</a:t>
            </a:r>
            <a:r>
              <a:rPr lang="en-US" sz="1200" dirty="0">
                <a:solidFill>
                  <a:schemeClr val="dk1"/>
                </a:solidFill>
                <a:latin typeface="Calibri"/>
                <a:ea typeface="Calibri"/>
                <a:cs typeface="Calibri"/>
                <a:sym typeface="Calibri"/>
              </a:rPr>
              <a:t>.  If they need another hint, they can look at the direction of the brainstem, which you can tell them is connected to the spinal cord.</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Before skipping to the next slide and showing them the answers, have the students share their answers with you.  Alternatively, you can point to one of the brains and have the students vote for which animal it is based on their answers.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lang="en-CA" sz="1200" dirty="0">
              <a:solidFill>
                <a:schemeClr val="dk1"/>
              </a:solidFill>
              <a:latin typeface="Calibri"/>
              <a:ea typeface="Calibri"/>
              <a:cs typeface="Calibri"/>
              <a:sym typeface="Calibri"/>
            </a:endParaRPr>
          </a:p>
          <a:p>
            <a:pPr marL="0" lvl="0" indent="0" algn="l" rtl="0">
              <a:spcBef>
                <a:spcPts val="0"/>
              </a:spcBef>
              <a:spcAft>
                <a:spcPts val="0"/>
              </a:spcAft>
              <a:buNone/>
            </a:pPr>
            <a:endParaRPr lang="en-CA" sz="1200" dirty="0">
              <a:solidFill>
                <a:schemeClr val="dk1"/>
              </a:solidFill>
              <a:latin typeface="Calibri"/>
              <a:ea typeface="Calibri"/>
              <a:cs typeface="Calibri"/>
              <a:sym typeface="Calibri"/>
            </a:endParaRPr>
          </a:p>
          <a:p>
            <a:pPr marL="0" lvl="0" indent="0" algn="l" rtl="0">
              <a:spcBef>
                <a:spcPts val="0"/>
              </a:spcBef>
              <a:spcAft>
                <a:spcPts val="0"/>
              </a:spcAft>
              <a:buNone/>
            </a:pPr>
            <a:r>
              <a:rPr lang="en-CA" sz="1200" dirty="0">
                <a:solidFill>
                  <a:schemeClr val="dk1"/>
                </a:solidFill>
                <a:latin typeface="Calibri"/>
                <a:ea typeface="Calibri"/>
                <a:cs typeface="Calibri"/>
                <a:sym typeface="Calibri"/>
              </a:rPr>
              <a:t>There are two other </a:t>
            </a:r>
            <a:r>
              <a:rPr lang="en-CA" sz="1200" b="1" u="sng" dirty="0">
                <a:solidFill>
                  <a:schemeClr val="dk1"/>
                </a:solidFill>
                <a:latin typeface="Calibri"/>
                <a:ea typeface="Calibri"/>
                <a:cs typeface="Calibri"/>
                <a:sym typeface="Calibri"/>
              </a:rPr>
              <a:t>“virtual” </a:t>
            </a:r>
            <a:r>
              <a:rPr lang="en-CA" sz="1200" dirty="0">
                <a:solidFill>
                  <a:schemeClr val="dk1"/>
                </a:solidFill>
                <a:latin typeface="Calibri"/>
                <a:ea typeface="Calibri"/>
                <a:cs typeface="Calibri"/>
                <a:sym typeface="Calibri"/>
              </a:rPr>
              <a:t>options for this activity </a:t>
            </a:r>
            <a:r>
              <a:rPr lang="en-CA" sz="1200" b="1" dirty="0">
                <a:solidFill>
                  <a:schemeClr val="dk1"/>
                </a:solidFill>
                <a:latin typeface="Calibri"/>
                <a:ea typeface="Calibri"/>
                <a:cs typeface="Calibri"/>
                <a:sym typeface="Calibri"/>
              </a:rPr>
              <a:t>a</a:t>
            </a:r>
            <a:r>
              <a:rPr lang="en-CA" sz="1200" dirty="0">
                <a:solidFill>
                  <a:schemeClr val="dk1"/>
                </a:solidFill>
                <a:latin typeface="Calibri"/>
                <a:ea typeface="Calibri"/>
                <a:cs typeface="Calibri"/>
                <a:sym typeface="Calibri"/>
              </a:rPr>
              <a:t> and </a:t>
            </a:r>
            <a:r>
              <a:rPr lang="en-CA" sz="1200" b="1" dirty="0">
                <a:solidFill>
                  <a:schemeClr val="dk1"/>
                </a:solidFill>
                <a:latin typeface="Calibri"/>
                <a:ea typeface="Calibri"/>
                <a:cs typeface="Calibri"/>
                <a:sym typeface="Calibri"/>
              </a:rPr>
              <a:t>b; both </a:t>
            </a:r>
            <a:r>
              <a:rPr lang="en-CA" sz="1200" b="0" dirty="0">
                <a:solidFill>
                  <a:schemeClr val="dk1"/>
                </a:solidFill>
                <a:latin typeface="Calibri"/>
                <a:ea typeface="Calibri"/>
                <a:cs typeface="Calibri"/>
                <a:sym typeface="Calibri"/>
              </a:rPr>
              <a:t>are slight adjustments on the original activity. Please select ONE based on feasibility for the class size.</a:t>
            </a:r>
            <a:endParaRPr lang="en-CA" sz="1200" dirty="0">
              <a:solidFill>
                <a:schemeClr val="dk1"/>
              </a:solidFill>
              <a:latin typeface="Calibri"/>
              <a:ea typeface="Calibri"/>
              <a:cs typeface="Calibri"/>
              <a:sym typeface="Calibri"/>
            </a:endParaRPr>
          </a:p>
          <a:p>
            <a:pPr marL="0" lvl="0" indent="0" algn="l" rtl="0">
              <a:spcBef>
                <a:spcPts val="0"/>
              </a:spcBef>
              <a:spcAft>
                <a:spcPts val="0"/>
              </a:spcAft>
              <a:buNone/>
            </a:pPr>
            <a:endParaRPr lang="en-CA" sz="1200" b="1"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CA" sz="1200" b="0" i="0" u="none" strike="noStrike" cap="none" dirty="0">
                <a:solidFill>
                  <a:schemeClr val="dk1"/>
                </a:solidFill>
                <a:effectLst/>
                <a:latin typeface="Calibri"/>
                <a:ea typeface="Calibri"/>
                <a:cs typeface="Calibri"/>
                <a:sym typeface="Calibri"/>
              </a:rPr>
              <a:t>A) </a:t>
            </a:r>
            <a:r>
              <a:rPr lang="en-CA" sz="1200" b="1" i="0" u="none" strike="noStrike" cap="none" dirty="0">
                <a:solidFill>
                  <a:schemeClr val="dk1"/>
                </a:solidFill>
                <a:effectLst/>
                <a:latin typeface="Calibri"/>
                <a:ea typeface="Calibri"/>
                <a:cs typeface="Calibri"/>
                <a:sym typeface="Calibri"/>
              </a:rPr>
              <a:t>MULTIPLE CHOICE GAME (good for larger classes)</a:t>
            </a:r>
            <a:r>
              <a:rPr lang="en-CA" sz="1200" b="0" i="0" u="none" strike="noStrike" cap="none" dirty="0">
                <a:solidFill>
                  <a:schemeClr val="dk1"/>
                </a:solidFill>
                <a:effectLst/>
                <a:latin typeface="Calibri"/>
                <a:ea typeface="Calibri"/>
                <a:cs typeface="Calibri"/>
                <a:sym typeface="Calibri"/>
              </a:rPr>
              <a:t>! Show 3 animal brains and ask the students to work in a group to decide which animals they think they are from (using a crop from slide 32) — give them around 5-7 minutes for the full activity. Ask each group what they think for each animal brain. Were they right? If they were, congratulate them. If they weren’t, tell them that this is ok too! </a:t>
            </a:r>
          </a:p>
          <a:p>
            <a:pPr marL="0" lvl="0" indent="0" algn="l" rtl="0">
              <a:spcBef>
                <a:spcPts val="0"/>
              </a:spcBef>
              <a:spcAft>
                <a:spcPts val="0"/>
              </a:spcAft>
              <a:buNone/>
            </a:pPr>
            <a:endParaRPr lang="en-CA"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a:solidFill>
                  <a:schemeClr val="dk1"/>
                </a:solidFill>
                <a:latin typeface="Calibri"/>
                <a:ea typeface="Calibri"/>
                <a:cs typeface="Calibri"/>
                <a:sym typeface="Calibri"/>
              </a:rPr>
              <a:t>Brains became </a:t>
            </a:r>
            <a:r>
              <a:rPr lang="en-US" sz="1200" b="0" dirty="0" err="1">
                <a:solidFill>
                  <a:schemeClr val="dk1"/>
                </a:solidFill>
                <a:latin typeface="Calibri"/>
                <a:ea typeface="Calibri"/>
                <a:cs typeface="Calibri"/>
                <a:sym typeface="Calibri"/>
              </a:rPr>
              <a:t>wrinklier</a:t>
            </a:r>
            <a:r>
              <a:rPr lang="en-US" sz="1200" b="0" dirty="0">
                <a:solidFill>
                  <a:schemeClr val="dk1"/>
                </a:solidFill>
                <a:latin typeface="Calibri"/>
                <a:ea typeface="Calibri"/>
                <a:cs typeface="Calibri"/>
                <a:sym typeface="Calibri"/>
              </a:rPr>
              <a:t> as species evolved and that larger animals often have </a:t>
            </a:r>
            <a:r>
              <a:rPr lang="en-US" sz="1200" b="0" dirty="0" err="1">
                <a:solidFill>
                  <a:schemeClr val="dk1"/>
                </a:solidFill>
                <a:latin typeface="Calibri"/>
                <a:ea typeface="Calibri"/>
                <a:cs typeface="Calibri"/>
                <a:sym typeface="Calibri"/>
              </a:rPr>
              <a:t>wrinklier</a:t>
            </a:r>
            <a:r>
              <a:rPr lang="en-US" sz="1200" b="0" dirty="0">
                <a:solidFill>
                  <a:schemeClr val="dk1"/>
                </a:solidFill>
                <a:latin typeface="Calibri"/>
                <a:ea typeface="Calibri"/>
                <a:cs typeface="Calibri"/>
                <a:sym typeface="Calibri"/>
              </a:rPr>
              <a:t> brains.  If they need another hint, they can look at the direction of the brainstem, which you can tell them is connected to the spinal cord.</a:t>
            </a:r>
          </a:p>
          <a:p>
            <a:pPr marL="0" lvl="0" indent="0" algn="l" rtl="0">
              <a:spcBef>
                <a:spcPts val="0"/>
              </a:spcBef>
              <a:spcAft>
                <a:spcPts val="0"/>
              </a:spcAft>
              <a:buNone/>
            </a:pPr>
            <a:endParaRPr lang="en-CA"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CA" sz="1200" b="0" i="0" u="none" strike="noStrike" cap="none" dirty="0">
                <a:solidFill>
                  <a:schemeClr val="dk1"/>
                </a:solidFill>
                <a:effectLst/>
                <a:latin typeface="Calibri"/>
                <a:ea typeface="Calibri"/>
                <a:cs typeface="Calibri"/>
                <a:sym typeface="Calibri"/>
              </a:rPr>
              <a:t>Tell them that the brain can look funny, and that they’ve just conducted a scientific experiment! </a:t>
            </a:r>
          </a:p>
          <a:p>
            <a:pPr marL="0" lvl="0" indent="0" algn="l" rtl="0">
              <a:spcBef>
                <a:spcPts val="0"/>
              </a:spcBef>
              <a:spcAft>
                <a:spcPts val="0"/>
              </a:spcAft>
              <a:buNone/>
            </a:pPr>
            <a:endParaRPr lang="en-CA" sz="1200" b="1"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CA" sz="1200" b="1" i="0" u="none" strike="noStrike" cap="none" dirty="0">
                <a:solidFill>
                  <a:schemeClr val="dk1"/>
                </a:solidFill>
                <a:effectLst/>
                <a:latin typeface="Calibri"/>
                <a:ea typeface="Calibri"/>
                <a:cs typeface="Calibri"/>
                <a:sym typeface="Calibri"/>
              </a:rPr>
              <a:t>B) CONNECT THE PICTURE TO THE NAME (good for smaller-medium size classes): </a:t>
            </a:r>
            <a:r>
              <a:rPr lang="en-CA" sz="1200" b="0" i="0" u="none" strike="noStrike" cap="none" dirty="0">
                <a:solidFill>
                  <a:schemeClr val="dk1"/>
                </a:solidFill>
                <a:effectLst/>
                <a:latin typeface="Calibri"/>
                <a:ea typeface="Calibri"/>
                <a:cs typeface="Calibri"/>
                <a:sym typeface="Calibri"/>
              </a:rPr>
              <a:t>Before the beginning of the lesson, ask the teacher to print each student a paper that allows them to connect animal brains to their respective animal. Encourage the students to complete the activity in groups of 3 or 4, for 5-7 minutes. If the students need help, encourage them to come up to the microphone to ask you. Provide the students with hints by </a:t>
            </a:r>
            <a:r>
              <a:rPr lang="en-US" sz="1200" b="1" i="0" u="none" strike="noStrike" cap="none" dirty="0">
                <a:solidFill>
                  <a:schemeClr val="dk1"/>
                </a:solidFill>
                <a:effectLst/>
                <a:latin typeface="Calibri"/>
                <a:ea typeface="Calibri"/>
                <a:cs typeface="Calibri"/>
                <a:sym typeface="Calibri"/>
              </a:rPr>
              <a:t>r</a:t>
            </a:r>
            <a:r>
              <a:rPr lang="en-US" sz="1200" b="1" dirty="0">
                <a:solidFill>
                  <a:schemeClr val="dk1"/>
                </a:solidFill>
                <a:latin typeface="Calibri"/>
                <a:ea typeface="Calibri"/>
                <a:cs typeface="Calibri"/>
                <a:sym typeface="Calibri"/>
              </a:rPr>
              <a:t>eminding them what we just talked about</a:t>
            </a:r>
            <a:r>
              <a:rPr lang="en-US" sz="1200" dirty="0">
                <a:solidFill>
                  <a:schemeClr val="dk1"/>
                </a:solidFill>
                <a:latin typeface="Calibri"/>
                <a:ea typeface="Calibri"/>
                <a:cs typeface="Calibri"/>
                <a:sym typeface="Calibri"/>
              </a:rPr>
              <a:t>! </a:t>
            </a:r>
            <a:r>
              <a:rPr lang="en-US" sz="1200" b="1" dirty="0">
                <a:solidFill>
                  <a:schemeClr val="dk1"/>
                </a:solidFill>
                <a:latin typeface="Calibri"/>
                <a:ea typeface="Calibri"/>
                <a:cs typeface="Calibri"/>
                <a:sym typeface="Calibri"/>
              </a:rPr>
              <a:t>Brains became </a:t>
            </a:r>
            <a:r>
              <a:rPr lang="en-US" sz="1200" b="1" dirty="0" err="1">
                <a:solidFill>
                  <a:schemeClr val="dk1"/>
                </a:solidFill>
                <a:latin typeface="Calibri"/>
                <a:ea typeface="Calibri"/>
                <a:cs typeface="Calibri"/>
                <a:sym typeface="Calibri"/>
              </a:rPr>
              <a:t>wrinklier</a:t>
            </a:r>
            <a:r>
              <a:rPr lang="en-US" sz="1200" b="1" dirty="0">
                <a:solidFill>
                  <a:schemeClr val="dk1"/>
                </a:solidFill>
                <a:latin typeface="Calibri"/>
                <a:ea typeface="Calibri"/>
                <a:cs typeface="Calibri"/>
                <a:sym typeface="Calibri"/>
              </a:rPr>
              <a:t> as species evolved and that larger animals often have </a:t>
            </a:r>
            <a:r>
              <a:rPr lang="en-US" sz="1200" b="1" dirty="0" err="1">
                <a:solidFill>
                  <a:schemeClr val="dk1"/>
                </a:solidFill>
                <a:latin typeface="Calibri"/>
                <a:ea typeface="Calibri"/>
                <a:cs typeface="Calibri"/>
                <a:sym typeface="Calibri"/>
              </a:rPr>
              <a:t>wrinklier</a:t>
            </a:r>
            <a:r>
              <a:rPr lang="en-US" sz="1200" b="1" dirty="0">
                <a:solidFill>
                  <a:schemeClr val="dk1"/>
                </a:solidFill>
                <a:latin typeface="Calibri"/>
                <a:ea typeface="Calibri"/>
                <a:cs typeface="Calibri"/>
                <a:sym typeface="Calibri"/>
              </a:rPr>
              <a:t> brains</a:t>
            </a:r>
            <a:r>
              <a:rPr lang="en-US" sz="1200" dirty="0">
                <a:solidFill>
                  <a:schemeClr val="dk1"/>
                </a:solidFill>
                <a:latin typeface="Calibri"/>
                <a:ea typeface="Calibri"/>
                <a:cs typeface="Calibri"/>
                <a:sym typeface="Calibri"/>
              </a:rPr>
              <a:t>.  If they need another hint, they can look at the direction of the brainstem, which you can tell them is connected to the spinal cord.</a:t>
            </a:r>
            <a:r>
              <a:rPr lang="en-CA" sz="1200" b="0" i="0" u="none" strike="noStrike" cap="none" dirty="0">
                <a:solidFill>
                  <a:schemeClr val="dk1"/>
                </a:solidFill>
                <a:effectLst/>
                <a:latin typeface="Calibri"/>
                <a:ea typeface="Calibri"/>
                <a:cs typeface="Calibri"/>
                <a:sym typeface="Calibri"/>
              </a:rPr>
              <a:t> Then, continue onto </a:t>
            </a:r>
            <a:r>
              <a:rPr lang="en-CA" sz="1200" b="0" i="0" u="none" strike="noStrike" cap="none">
                <a:solidFill>
                  <a:schemeClr val="dk1"/>
                </a:solidFill>
                <a:effectLst/>
                <a:latin typeface="Calibri"/>
                <a:ea typeface="Calibri"/>
                <a:cs typeface="Calibri"/>
                <a:sym typeface="Calibri"/>
              </a:rPr>
              <a:t>slide 31 </a:t>
            </a:r>
            <a:r>
              <a:rPr lang="en-CA" sz="1200" b="0" i="0" u="none" strike="noStrike" cap="none" dirty="0">
                <a:solidFill>
                  <a:schemeClr val="dk1"/>
                </a:solidFill>
                <a:effectLst/>
                <a:latin typeface="Calibri"/>
                <a:ea typeface="Calibri"/>
                <a:cs typeface="Calibri"/>
                <a:sym typeface="Calibri"/>
              </a:rPr>
              <a:t>for answers!</a:t>
            </a:r>
          </a:p>
          <a:p>
            <a:pPr marL="0" lvl="0" indent="0" algn="l" rtl="0">
              <a:spcBef>
                <a:spcPts val="0"/>
              </a:spcBef>
              <a:spcAft>
                <a:spcPts val="0"/>
              </a:spcAft>
              <a:buNone/>
            </a:pPr>
            <a:endParaRPr lang="en-CA"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dirty="0">
                <a:solidFill>
                  <a:schemeClr val="dk1"/>
                </a:solidFill>
                <a:latin typeface="Calibri"/>
                <a:ea typeface="Calibri"/>
                <a:cs typeface="Calibri"/>
                <a:sym typeface="Calibri"/>
              </a:rPr>
              <a:t>LINK FOR ANIMAL/BRAIN MATCHING GAME: https://</a:t>
            </a:r>
            <a:r>
              <a:rPr lang="en-CA" sz="1200" dirty="0" err="1">
                <a:solidFill>
                  <a:schemeClr val="dk1"/>
                </a:solidFill>
                <a:latin typeface="Calibri"/>
                <a:ea typeface="Calibri"/>
                <a:cs typeface="Calibri"/>
                <a:sym typeface="Calibri"/>
              </a:rPr>
              <a:t>drive.google.com</a:t>
            </a:r>
            <a:r>
              <a:rPr lang="en-CA" sz="1200" dirty="0">
                <a:solidFill>
                  <a:schemeClr val="dk1"/>
                </a:solidFill>
                <a:latin typeface="Calibri"/>
                <a:ea typeface="Calibri"/>
                <a:cs typeface="Calibri"/>
                <a:sym typeface="Calibri"/>
              </a:rPr>
              <a:t>/file/d/156650a3mXZSsF0TYkcmzzg5hvTqjiT4r/</a:t>
            </a:r>
            <a:r>
              <a:rPr lang="en-CA" sz="1200" dirty="0" err="1">
                <a:solidFill>
                  <a:schemeClr val="dk1"/>
                </a:solidFill>
                <a:latin typeface="Calibri"/>
                <a:ea typeface="Calibri"/>
                <a:cs typeface="Calibri"/>
                <a:sym typeface="Calibri"/>
              </a:rPr>
              <a:t>view?usp</a:t>
            </a:r>
            <a:r>
              <a:rPr lang="en-CA" sz="1200" dirty="0">
                <a:solidFill>
                  <a:schemeClr val="dk1"/>
                </a:solidFill>
                <a:latin typeface="Calibri"/>
                <a:ea typeface="Calibri"/>
                <a:cs typeface="Calibri"/>
                <a:sym typeface="Calibri"/>
              </a:rPr>
              <a:t>=sharing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CA" sz="1200" dirty="0">
              <a:solidFill>
                <a:schemeClr val="dk1"/>
              </a:solidFill>
              <a:latin typeface="Calibri"/>
              <a:ea typeface="Calibri"/>
              <a:cs typeface="Calibri"/>
              <a:sym typeface="Calibri"/>
            </a:endParaRPr>
          </a:p>
          <a:p>
            <a:pPr marL="0" lvl="0" indent="0" algn="l" rtl="0">
              <a:spcBef>
                <a:spcPts val="0"/>
              </a:spcBef>
              <a:spcAft>
                <a:spcPts val="0"/>
              </a:spcAft>
              <a:buNone/>
            </a:pPr>
            <a:endParaRPr lang="en-CA" sz="1200" b="0" i="0" u="none" strike="noStrike" cap="none" dirty="0">
              <a:solidFill>
                <a:schemeClr val="dk1"/>
              </a:solidFill>
              <a:effectLst/>
              <a:latin typeface="Calibri"/>
              <a:ea typeface="Calibri"/>
              <a:cs typeface="Calibri"/>
              <a:sym typeface="Calibri"/>
            </a:endParaRPr>
          </a:p>
          <a:p>
            <a:br>
              <a:rPr lang="en-CA" dirty="0"/>
            </a:br>
            <a:br>
              <a:rPr lang="en-CA" dirty="0"/>
            </a:br>
            <a:endParaRPr lang="en-CA"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314" name="Google Shape;314;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None/>
            </a:pPr>
            <a:r>
              <a:rPr lang="en-US" sz="1200" b="1" dirty="0">
                <a:solidFill>
                  <a:schemeClr val="dk1"/>
                </a:solidFill>
                <a:latin typeface="Calibri"/>
                <a:ea typeface="Calibri"/>
                <a:cs typeface="Calibri"/>
                <a:sym typeface="Calibri"/>
              </a:rPr>
              <a:t>Slide 25:</a:t>
            </a:r>
            <a:endParaRPr sz="1200" dirty="0"/>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b="1" u="sng" dirty="0">
                <a:solidFill>
                  <a:schemeClr val="dk1"/>
                </a:solidFill>
                <a:latin typeface="Calibri"/>
                <a:ea typeface="Calibri"/>
                <a:cs typeface="Calibri"/>
                <a:sym typeface="Calibri"/>
              </a:rPr>
              <a:t>Additional information for presenters:</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This information is from the following website: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http://thebrain.mcgill.ca/flash/i/i_05/i_05_cr/i_05_cr_her/i_05_cr_her.html</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i="1" dirty="0">
                <a:solidFill>
                  <a:schemeClr val="dk1"/>
                </a:solidFill>
                <a:latin typeface="Calibri"/>
                <a:ea typeface="Calibri"/>
                <a:cs typeface="Calibri"/>
                <a:sym typeface="Calibri"/>
              </a:rPr>
              <a:t>Ever since the first mammals appeared more than 200 million years ago, the cerebral cortex has assumed greater and greater importance compared with the brain's other, older structures. Because these structures had proven their effectiveness for meeting certain fundamental needs, there was no reason for them to disappear. Instead, evolution </a:t>
            </a:r>
            <a:r>
              <a:rPr lang="en-US" sz="1200" i="1" dirty="0" err="1">
                <a:solidFill>
                  <a:schemeClr val="dk1"/>
                </a:solidFill>
                <a:latin typeface="Calibri"/>
                <a:ea typeface="Calibri"/>
                <a:cs typeface="Calibri"/>
                <a:sym typeface="Calibri"/>
              </a:rPr>
              <a:t>favoured</a:t>
            </a:r>
            <a:r>
              <a:rPr lang="en-US" sz="1200" i="1" dirty="0">
                <a:solidFill>
                  <a:schemeClr val="dk1"/>
                </a:solidFill>
                <a:latin typeface="Calibri"/>
                <a:ea typeface="Calibri"/>
                <a:cs typeface="Calibri"/>
                <a:sym typeface="Calibri"/>
              </a:rPr>
              <a:t> a process of building expansions and additions, rather than rebuilding everything from the bottom up. This expansion of the surface of the neocortex (also known as the </a:t>
            </a:r>
            <a:r>
              <a:rPr lang="en-US" sz="1200" i="1" dirty="0" err="1">
                <a:solidFill>
                  <a:schemeClr val="dk1"/>
                </a:solidFill>
                <a:latin typeface="Calibri"/>
                <a:ea typeface="Calibri"/>
                <a:cs typeface="Calibri"/>
                <a:sym typeface="Calibri"/>
              </a:rPr>
              <a:t>isocortex</a:t>
            </a:r>
            <a:r>
              <a:rPr lang="en-US" sz="1200" i="1" dirty="0">
                <a:solidFill>
                  <a:schemeClr val="dk1"/>
                </a:solidFill>
                <a:latin typeface="Calibri"/>
                <a:ea typeface="Calibri"/>
                <a:cs typeface="Calibri"/>
                <a:sym typeface="Calibri"/>
              </a:rPr>
              <a:t>) is more apparent in predatory mammals than in herbivorous ones. Catching prey may be difficult, but a successful hunt provides a far more nutritious meal than any plant. To hunt successfully requires a highly evolved sensorimotor system. Mammals with a large neocortex thus have an advantage, because that is where the sensory and motor regions are located. Scientists have also observed that the size of the neocortex has increased tremendously in primates, from the smallest monkeys, such as lemurs, on to the great apes and human beings. Many scientists believe that this growth in the primates’ neocortex reflects the growing complexity of their social lives. Indeed, the ability to predict the </a:t>
            </a:r>
            <a:r>
              <a:rPr lang="en-US" sz="1200" i="1" dirty="0" err="1">
                <a:solidFill>
                  <a:schemeClr val="dk1"/>
                </a:solidFill>
                <a:latin typeface="Calibri"/>
                <a:ea typeface="Calibri"/>
                <a:cs typeface="Calibri"/>
                <a:sym typeface="Calibri"/>
              </a:rPr>
              <a:t>behaviour</a:t>
            </a:r>
            <a:r>
              <a:rPr lang="en-US" sz="1200" i="1" dirty="0">
                <a:solidFill>
                  <a:schemeClr val="dk1"/>
                </a:solidFill>
                <a:latin typeface="Calibri"/>
                <a:ea typeface="Calibri"/>
                <a:cs typeface="Calibri"/>
                <a:sym typeface="Calibri"/>
              </a:rPr>
              <a:t> of other individuals within a group seems to have conferred a large evolutionary advantage. Thus evolution would have </a:t>
            </a:r>
            <a:r>
              <a:rPr lang="en-US" sz="1200" i="1" dirty="0" err="1">
                <a:solidFill>
                  <a:schemeClr val="dk1"/>
                </a:solidFill>
                <a:latin typeface="Calibri"/>
                <a:ea typeface="Calibri"/>
                <a:cs typeface="Calibri"/>
                <a:sym typeface="Calibri"/>
              </a:rPr>
              <a:t>favoured</a:t>
            </a:r>
            <a:r>
              <a:rPr lang="en-US" sz="1200" i="1" dirty="0">
                <a:solidFill>
                  <a:schemeClr val="dk1"/>
                </a:solidFill>
                <a:latin typeface="Calibri"/>
                <a:ea typeface="Calibri"/>
                <a:cs typeface="Calibri"/>
                <a:sym typeface="Calibri"/>
              </a:rPr>
              <a:t> the growth of certain parts of the cortex that are responsible for social skills such as language, because they improved this ability.</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i="1" dirty="0">
                <a:solidFill>
                  <a:schemeClr val="dk1"/>
                </a:solidFill>
                <a:latin typeface="Calibri"/>
                <a:ea typeface="Calibri"/>
                <a:cs typeface="Calibri"/>
                <a:sym typeface="Calibri"/>
              </a:rPr>
              <a:t>Another point on which everyone agrees is that the increase in the folds of the cortex has been a major factor in the evolution of the brain. These folds, by enabling a larger cortical surface area to fit inside the cranial vault, allow for a better organization of complex behaviors.</a:t>
            </a:r>
            <a:r>
              <a:rPr lang="en-US" sz="1200" dirty="0"/>
              <a:t> </a:t>
            </a:r>
            <a:endParaRPr sz="1200" dirty="0"/>
          </a:p>
        </p:txBody>
      </p:sp>
      <p:sp>
        <p:nvSpPr>
          <p:cNvPr id="323" name="Google Shape;32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1454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None/>
            </a:pPr>
            <a:r>
              <a:rPr lang="en-US" sz="1200" b="1" dirty="0">
                <a:solidFill>
                  <a:schemeClr val="dk1"/>
                </a:solidFill>
                <a:latin typeface="Calibri"/>
                <a:ea typeface="Calibri"/>
                <a:cs typeface="Calibri"/>
                <a:sym typeface="Calibri"/>
              </a:rPr>
              <a:t>Slide 26:</a:t>
            </a:r>
            <a:endParaRPr sz="1200" dirty="0"/>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b="1" u="sng" dirty="0">
                <a:solidFill>
                  <a:schemeClr val="dk1"/>
                </a:solidFill>
                <a:latin typeface="Calibri"/>
                <a:ea typeface="Calibri"/>
                <a:cs typeface="Calibri"/>
                <a:sym typeface="Calibri"/>
              </a:rPr>
              <a:t>Additional information for presenters:</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This information is from the following website: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http://thebrain.mcgill.ca/flash/i/i_05/i_05_cr/i_05_cr_her/i_05_cr_her.html</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i="1" dirty="0">
                <a:solidFill>
                  <a:schemeClr val="dk1"/>
                </a:solidFill>
                <a:latin typeface="Calibri"/>
                <a:ea typeface="Calibri"/>
                <a:cs typeface="Calibri"/>
                <a:sym typeface="Calibri"/>
              </a:rPr>
              <a:t>Ever since the first mammals appeared more than 200 million years ago, the cerebral cortex has assumed greater and greater importance compared with the brain's other, older structures. Because these structures had proven their effectiveness for meeting certain fundamental needs, there was no reason for them to disappear. Instead, evolution </a:t>
            </a:r>
            <a:r>
              <a:rPr lang="en-US" sz="1200" i="1" dirty="0" err="1">
                <a:solidFill>
                  <a:schemeClr val="dk1"/>
                </a:solidFill>
                <a:latin typeface="Calibri"/>
                <a:ea typeface="Calibri"/>
                <a:cs typeface="Calibri"/>
                <a:sym typeface="Calibri"/>
              </a:rPr>
              <a:t>favoured</a:t>
            </a:r>
            <a:r>
              <a:rPr lang="en-US" sz="1200" i="1" dirty="0">
                <a:solidFill>
                  <a:schemeClr val="dk1"/>
                </a:solidFill>
                <a:latin typeface="Calibri"/>
                <a:ea typeface="Calibri"/>
                <a:cs typeface="Calibri"/>
                <a:sym typeface="Calibri"/>
              </a:rPr>
              <a:t> a process of building expansions and additions, rather than rebuilding everything from the bottom up. This expansion of the surface of the neocortex (also known as the </a:t>
            </a:r>
            <a:r>
              <a:rPr lang="en-US" sz="1200" i="1" dirty="0" err="1">
                <a:solidFill>
                  <a:schemeClr val="dk1"/>
                </a:solidFill>
                <a:latin typeface="Calibri"/>
                <a:ea typeface="Calibri"/>
                <a:cs typeface="Calibri"/>
                <a:sym typeface="Calibri"/>
              </a:rPr>
              <a:t>isocortex</a:t>
            </a:r>
            <a:r>
              <a:rPr lang="en-US" sz="1200" i="1" dirty="0">
                <a:solidFill>
                  <a:schemeClr val="dk1"/>
                </a:solidFill>
                <a:latin typeface="Calibri"/>
                <a:ea typeface="Calibri"/>
                <a:cs typeface="Calibri"/>
                <a:sym typeface="Calibri"/>
              </a:rPr>
              <a:t>) is more apparent in predatory mammals than in herbivorous ones. Catching prey may be difficult, but a successful hunt provides a far more nutritious meal than any plant. To hunt successfully requires a highly evolved sensorimotor system. Mammals with a large neocortex thus have an advantage, because that is where the sensory and motor regions are located. Scientists have also observed that the size of the neocortex has increased tremendously in primates, from the smallest monkeys, such as lemurs, on to the great apes and human beings. Many scientists believe that this growth in the primates’ neocortex reflects the growing complexity of their social lives. Indeed, the ability to predict the </a:t>
            </a:r>
            <a:r>
              <a:rPr lang="en-US" sz="1200" i="1" dirty="0" err="1">
                <a:solidFill>
                  <a:schemeClr val="dk1"/>
                </a:solidFill>
                <a:latin typeface="Calibri"/>
                <a:ea typeface="Calibri"/>
                <a:cs typeface="Calibri"/>
                <a:sym typeface="Calibri"/>
              </a:rPr>
              <a:t>behaviour</a:t>
            </a:r>
            <a:r>
              <a:rPr lang="en-US" sz="1200" i="1" dirty="0">
                <a:solidFill>
                  <a:schemeClr val="dk1"/>
                </a:solidFill>
                <a:latin typeface="Calibri"/>
                <a:ea typeface="Calibri"/>
                <a:cs typeface="Calibri"/>
                <a:sym typeface="Calibri"/>
              </a:rPr>
              <a:t> of other individuals within a group seems to have conferred a large evolutionary advantage. Thus evolution would have </a:t>
            </a:r>
            <a:r>
              <a:rPr lang="en-US" sz="1200" i="1" dirty="0" err="1">
                <a:solidFill>
                  <a:schemeClr val="dk1"/>
                </a:solidFill>
                <a:latin typeface="Calibri"/>
                <a:ea typeface="Calibri"/>
                <a:cs typeface="Calibri"/>
                <a:sym typeface="Calibri"/>
              </a:rPr>
              <a:t>favoured</a:t>
            </a:r>
            <a:r>
              <a:rPr lang="en-US" sz="1200" i="1" dirty="0">
                <a:solidFill>
                  <a:schemeClr val="dk1"/>
                </a:solidFill>
                <a:latin typeface="Calibri"/>
                <a:ea typeface="Calibri"/>
                <a:cs typeface="Calibri"/>
                <a:sym typeface="Calibri"/>
              </a:rPr>
              <a:t> the growth of certain parts of the cortex that are responsible for social skills such as language, because they improved this ability.</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i="1" dirty="0">
                <a:solidFill>
                  <a:schemeClr val="dk1"/>
                </a:solidFill>
                <a:latin typeface="Calibri"/>
                <a:ea typeface="Calibri"/>
                <a:cs typeface="Calibri"/>
                <a:sym typeface="Calibri"/>
              </a:rPr>
              <a:t>Another point on which everyone agrees is that the increase in the folds of the cortex has been a major factor in the evolution of the brain. These folds, by enabling a larger cortical surface area to fit inside the cranial vault, allow for a better organization of complex behaviors.</a:t>
            </a:r>
            <a:r>
              <a:rPr lang="en-US" sz="1200" dirty="0"/>
              <a:t> </a:t>
            </a:r>
            <a:endParaRPr sz="1200" dirty="0"/>
          </a:p>
        </p:txBody>
      </p:sp>
      <p:sp>
        <p:nvSpPr>
          <p:cNvPr id="323" name="Google Shape;32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3649114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None/>
            </a:pPr>
            <a:r>
              <a:rPr lang="en-US" sz="1200" b="1" dirty="0">
                <a:solidFill>
                  <a:schemeClr val="dk1"/>
                </a:solidFill>
                <a:latin typeface="Calibri"/>
                <a:ea typeface="Calibri"/>
                <a:cs typeface="Calibri"/>
                <a:sym typeface="Calibri"/>
              </a:rPr>
              <a:t>Slide 27:</a:t>
            </a:r>
            <a:endParaRPr sz="1200" dirty="0"/>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b="1" u="sng" dirty="0">
                <a:solidFill>
                  <a:schemeClr val="dk1"/>
                </a:solidFill>
                <a:latin typeface="Calibri"/>
                <a:ea typeface="Calibri"/>
                <a:cs typeface="Calibri"/>
                <a:sym typeface="Calibri"/>
              </a:rPr>
              <a:t>Additional information for presenters:</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This information is from the following website: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http://thebrain.mcgill.ca/flash/i/i_05/i_05_cr/i_05_cr_her/i_05_cr_her.html</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i="1" dirty="0">
                <a:solidFill>
                  <a:schemeClr val="dk1"/>
                </a:solidFill>
                <a:latin typeface="Calibri"/>
                <a:ea typeface="Calibri"/>
                <a:cs typeface="Calibri"/>
                <a:sym typeface="Calibri"/>
              </a:rPr>
              <a:t>Ever since the first mammals appeared more than 200 million years ago, the cerebral cortex has assumed greater and greater importance compared with the brain's other, older structures. Because these structures had proven their effectiveness for meeting certain fundamental needs, there was no reason for them to disappear. Instead, evolution </a:t>
            </a:r>
            <a:r>
              <a:rPr lang="en-US" sz="1200" i="1" dirty="0" err="1">
                <a:solidFill>
                  <a:schemeClr val="dk1"/>
                </a:solidFill>
                <a:latin typeface="Calibri"/>
                <a:ea typeface="Calibri"/>
                <a:cs typeface="Calibri"/>
                <a:sym typeface="Calibri"/>
              </a:rPr>
              <a:t>favoured</a:t>
            </a:r>
            <a:r>
              <a:rPr lang="en-US" sz="1200" i="1" dirty="0">
                <a:solidFill>
                  <a:schemeClr val="dk1"/>
                </a:solidFill>
                <a:latin typeface="Calibri"/>
                <a:ea typeface="Calibri"/>
                <a:cs typeface="Calibri"/>
                <a:sym typeface="Calibri"/>
              </a:rPr>
              <a:t> a process of building expansions and additions, rather than rebuilding everything from the bottom up. This expansion of the surface of the neocortex (also known as the </a:t>
            </a:r>
            <a:r>
              <a:rPr lang="en-US" sz="1200" i="1" dirty="0" err="1">
                <a:solidFill>
                  <a:schemeClr val="dk1"/>
                </a:solidFill>
                <a:latin typeface="Calibri"/>
                <a:ea typeface="Calibri"/>
                <a:cs typeface="Calibri"/>
                <a:sym typeface="Calibri"/>
              </a:rPr>
              <a:t>isocortex</a:t>
            </a:r>
            <a:r>
              <a:rPr lang="en-US" sz="1200" i="1" dirty="0">
                <a:solidFill>
                  <a:schemeClr val="dk1"/>
                </a:solidFill>
                <a:latin typeface="Calibri"/>
                <a:ea typeface="Calibri"/>
                <a:cs typeface="Calibri"/>
                <a:sym typeface="Calibri"/>
              </a:rPr>
              <a:t>) is more apparent in predatory mammals than in herbivorous ones. Catching prey may be difficult, but a successful hunt provides a far more nutritious meal than any plant. To hunt successfully requires a highly evolved sensorimotor system. Mammals with a large neocortex thus have an advantage, because that is where the sensory and motor regions are located. Scientists have also observed that the size of the neocortex has increased tremendously in primates, from the smallest monkeys, such as lemurs, on to the great apes and human beings. Many scientists believe that this growth in the primates’ neocortex reflects the growing complexity of their social lives. Indeed, the ability to predict the </a:t>
            </a:r>
            <a:r>
              <a:rPr lang="en-US" sz="1200" i="1" dirty="0" err="1">
                <a:solidFill>
                  <a:schemeClr val="dk1"/>
                </a:solidFill>
                <a:latin typeface="Calibri"/>
                <a:ea typeface="Calibri"/>
                <a:cs typeface="Calibri"/>
                <a:sym typeface="Calibri"/>
              </a:rPr>
              <a:t>behaviour</a:t>
            </a:r>
            <a:r>
              <a:rPr lang="en-US" sz="1200" i="1" dirty="0">
                <a:solidFill>
                  <a:schemeClr val="dk1"/>
                </a:solidFill>
                <a:latin typeface="Calibri"/>
                <a:ea typeface="Calibri"/>
                <a:cs typeface="Calibri"/>
                <a:sym typeface="Calibri"/>
              </a:rPr>
              <a:t> of other individuals within a group seems to have conferred a large evolutionary advantage. Thus evolution would have </a:t>
            </a:r>
            <a:r>
              <a:rPr lang="en-US" sz="1200" i="1" dirty="0" err="1">
                <a:solidFill>
                  <a:schemeClr val="dk1"/>
                </a:solidFill>
                <a:latin typeface="Calibri"/>
                <a:ea typeface="Calibri"/>
                <a:cs typeface="Calibri"/>
                <a:sym typeface="Calibri"/>
              </a:rPr>
              <a:t>favoured</a:t>
            </a:r>
            <a:r>
              <a:rPr lang="en-US" sz="1200" i="1" dirty="0">
                <a:solidFill>
                  <a:schemeClr val="dk1"/>
                </a:solidFill>
                <a:latin typeface="Calibri"/>
                <a:ea typeface="Calibri"/>
                <a:cs typeface="Calibri"/>
                <a:sym typeface="Calibri"/>
              </a:rPr>
              <a:t> the growth of certain parts of the cortex that are responsible for social skills such as language, because they improved this ability.</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i="1" dirty="0">
                <a:solidFill>
                  <a:schemeClr val="dk1"/>
                </a:solidFill>
                <a:latin typeface="Calibri"/>
                <a:ea typeface="Calibri"/>
                <a:cs typeface="Calibri"/>
                <a:sym typeface="Calibri"/>
              </a:rPr>
              <a:t>Another point on which everyone agrees is that the increase in the folds of the cortex has been a major factor in the evolution of the brain. These folds, by enabling a larger cortical surface area to fit inside the cranial vault, allow for a better organization of complex behaviors.</a:t>
            </a:r>
            <a:r>
              <a:rPr lang="en-US" sz="1200" dirty="0"/>
              <a:t> </a:t>
            </a:r>
            <a:endParaRPr sz="1200" dirty="0"/>
          </a:p>
        </p:txBody>
      </p:sp>
      <p:sp>
        <p:nvSpPr>
          <p:cNvPr id="323" name="Google Shape;32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1886834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None/>
            </a:pPr>
            <a:r>
              <a:rPr lang="en-US" sz="1200" b="1" dirty="0">
                <a:solidFill>
                  <a:schemeClr val="dk1"/>
                </a:solidFill>
                <a:latin typeface="Calibri"/>
                <a:ea typeface="Calibri"/>
                <a:cs typeface="Calibri"/>
                <a:sym typeface="Calibri"/>
              </a:rPr>
              <a:t>Slide 28:</a:t>
            </a:r>
            <a:endParaRPr sz="1200" dirty="0"/>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b="1" u="sng" dirty="0">
                <a:solidFill>
                  <a:schemeClr val="dk1"/>
                </a:solidFill>
                <a:latin typeface="Calibri"/>
                <a:ea typeface="Calibri"/>
                <a:cs typeface="Calibri"/>
                <a:sym typeface="Calibri"/>
              </a:rPr>
              <a:t>Additional information for presenters:</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This information is from the following website: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http://thebrain.mcgill.ca/flash/i/i_05/i_05_cr/i_05_cr_her/i_05_cr_her.html</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i="1" dirty="0">
                <a:solidFill>
                  <a:schemeClr val="dk1"/>
                </a:solidFill>
                <a:latin typeface="Calibri"/>
                <a:ea typeface="Calibri"/>
                <a:cs typeface="Calibri"/>
                <a:sym typeface="Calibri"/>
              </a:rPr>
              <a:t>Ever since the first mammals appeared more than 200 million years ago, the cerebral cortex has assumed greater and greater importance compared with the brain's other, older structures. Because these structures had proven their effectiveness for meeting certain fundamental needs, there was no reason for them to disappear. Instead, evolution </a:t>
            </a:r>
            <a:r>
              <a:rPr lang="en-US" sz="1200" i="1" dirty="0" err="1">
                <a:solidFill>
                  <a:schemeClr val="dk1"/>
                </a:solidFill>
                <a:latin typeface="Calibri"/>
                <a:ea typeface="Calibri"/>
                <a:cs typeface="Calibri"/>
                <a:sym typeface="Calibri"/>
              </a:rPr>
              <a:t>favoured</a:t>
            </a:r>
            <a:r>
              <a:rPr lang="en-US" sz="1200" i="1" dirty="0">
                <a:solidFill>
                  <a:schemeClr val="dk1"/>
                </a:solidFill>
                <a:latin typeface="Calibri"/>
                <a:ea typeface="Calibri"/>
                <a:cs typeface="Calibri"/>
                <a:sym typeface="Calibri"/>
              </a:rPr>
              <a:t> a process of building expansions and additions, rather than rebuilding everything from the bottom up. This expansion of the surface of the neocortex (also known as the </a:t>
            </a:r>
            <a:r>
              <a:rPr lang="en-US" sz="1200" i="1" dirty="0" err="1">
                <a:solidFill>
                  <a:schemeClr val="dk1"/>
                </a:solidFill>
                <a:latin typeface="Calibri"/>
                <a:ea typeface="Calibri"/>
                <a:cs typeface="Calibri"/>
                <a:sym typeface="Calibri"/>
              </a:rPr>
              <a:t>isocortex</a:t>
            </a:r>
            <a:r>
              <a:rPr lang="en-US" sz="1200" i="1" dirty="0">
                <a:solidFill>
                  <a:schemeClr val="dk1"/>
                </a:solidFill>
                <a:latin typeface="Calibri"/>
                <a:ea typeface="Calibri"/>
                <a:cs typeface="Calibri"/>
                <a:sym typeface="Calibri"/>
              </a:rPr>
              <a:t>) is more apparent in predatory mammals than in herbivorous ones. Catching prey may be difficult, but a successful hunt provides a far more nutritious meal than any plant. To hunt successfully requires a highly evolved sensorimotor system. Mammals with a large neocortex thus have an advantage, because that is where the sensory and motor regions are located. Scientists have also observed that the size of the neocortex has increased tremendously in primates, from the smallest monkeys, such as lemurs, on to the great apes and human beings. Many scientists believe that this growth in the primates’ neocortex reflects the growing complexity of their social lives. Indeed, the ability to predict the </a:t>
            </a:r>
            <a:r>
              <a:rPr lang="en-US" sz="1200" i="1" dirty="0" err="1">
                <a:solidFill>
                  <a:schemeClr val="dk1"/>
                </a:solidFill>
                <a:latin typeface="Calibri"/>
                <a:ea typeface="Calibri"/>
                <a:cs typeface="Calibri"/>
                <a:sym typeface="Calibri"/>
              </a:rPr>
              <a:t>behaviour</a:t>
            </a:r>
            <a:r>
              <a:rPr lang="en-US" sz="1200" i="1" dirty="0">
                <a:solidFill>
                  <a:schemeClr val="dk1"/>
                </a:solidFill>
                <a:latin typeface="Calibri"/>
                <a:ea typeface="Calibri"/>
                <a:cs typeface="Calibri"/>
                <a:sym typeface="Calibri"/>
              </a:rPr>
              <a:t> of other individuals within a group seems to have conferred a large evolutionary advantage. Thus evolution would have </a:t>
            </a:r>
            <a:r>
              <a:rPr lang="en-US" sz="1200" i="1" dirty="0" err="1">
                <a:solidFill>
                  <a:schemeClr val="dk1"/>
                </a:solidFill>
                <a:latin typeface="Calibri"/>
                <a:ea typeface="Calibri"/>
                <a:cs typeface="Calibri"/>
                <a:sym typeface="Calibri"/>
              </a:rPr>
              <a:t>favoured</a:t>
            </a:r>
            <a:r>
              <a:rPr lang="en-US" sz="1200" i="1" dirty="0">
                <a:solidFill>
                  <a:schemeClr val="dk1"/>
                </a:solidFill>
                <a:latin typeface="Calibri"/>
                <a:ea typeface="Calibri"/>
                <a:cs typeface="Calibri"/>
                <a:sym typeface="Calibri"/>
              </a:rPr>
              <a:t> the growth of certain parts of the cortex that are responsible for social skills such as language, because they improved this ability.</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i="1" dirty="0">
                <a:solidFill>
                  <a:schemeClr val="dk1"/>
                </a:solidFill>
                <a:latin typeface="Calibri"/>
                <a:ea typeface="Calibri"/>
                <a:cs typeface="Calibri"/>
                <a:sym typeface="Calibri"/>
              </a:rPr>
              <a:t>Another point on which everyone agrees is that the increase in the folds of the cortex has been a major factor in the evolution of the brain. These folds, by enabling a larger cortical surface area to fit inside the cranial vault, allow for a better organization of complex behaviors.</a:t>
            </a:r>
            <a:r>
              <a:rPr lang="en-US" sz="1200" dirty="0"/>
              <a:t> </a:t>
            </a:r>
            <a:endParaRPr sz="1200" dirty="0"/>
          </a:p>
        </p:txBody>
      </p:sp>
      <p:sp>
        <p:nvSpPr>
          <p:cNvPr id="323" name="Google Shape;32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2785129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None/>
            </a:pPr>
            <a:r>
              <a:rPr lang="en-US" sz="1200" b="1" dirty="0">
                <a:solidFill>
                  <a:schemeClr val="dk1"/>
                </a:solidFill>
                <a:latin typeface="Calibri"/>
                <a:ea typeface="Calibri"/>
                <a:cs typeface="Calibri"/>
                <a:sym typeface="Calibri"/>
              </a:rPr>
              <a:t>Slide 29:</a:t>
            </a:r>
            <a:endParaRPr sz="1200" dirty="0"/>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b="1" u="sng" dirty="0">
                <a:solidFill>
                  <a:schemeClr val="dk1"/>
                </a:solidFill>
                <a:latin typeface="Calibri"/>
                <a:ea typeface="Calibri"/>
                <a:cs typeface="Calibri"/>
                <a:sym typeface="Calibri"/>
              </a:rPr>
              <a:t>Additional information for presenters:</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This information is from the following website: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http://thebrain.mcgill.ca/flash/i/i_05/i_05_cr/i_05_cr_her/i_05_cr_her.html</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i="1" dirty="0">
                <a:solidFill>
                  <a:schemeClr val="dk1"/>
                </a:solidFill>
                <a:latin typeface="Calibri"/>
                <a:ea typeface="Calibri"/>
                <a:cs typeface="Calibri"/>
                <a:sym typeface="Calibri"/>
              </a:rPr>
              <a:t>Ever since the first mammals appeared more than 200 million years ago, the cerebral cortex has assumed greater and greater importance compared with the brain's other, older structures. Because these structures had proven their effectiveness for meeting certain fundamental needs, there was no reason for them to disappear. Instead, evolution </a:t>
            </a:r>
            <a:r>
              <a:rPr lang="en-US" sz="1200" i="1" dirty="0" err="1">
                <a:solidFill>
                  <a:schemeClr val="dk1"/>
                </a:solidFill>
                <a:latin typeface="Calibri"/>
                <a:ea typeface="Calibri"/>
                <a:cs typeface="Calibri"/>
                <a:sym typeface="Calibri"/>
              </a:rPr>
              <a:t>favoured</a:t>
            </a:r>
            <a:r>
              <a:rPr lang="en-US" sz="1200" i="1" dirty="0">
                <a:solidFill>
                  <a:schemeClr val="dk1"/>
                </a:solidFill>
                <a:latin typeface="Calibri"/>
                <a:ea typeface="Calibri"/>
                <a:cs typeface="Calibri"/>
                <a:sym typeface="Calibri"/>
              </a:rPr>
              <a:t> a process of building expansions and additions, rather than rebuilding everything from the bottom up. This expansion of the surface of the neocortex (also known as the </a:t>
            </a:r>
            <a:r>
              <a:rPr lang="en-US" sz="1200" i="1" dirty="0" err="1">
                <a:solidFill>
                  <a:schemeClr val="dk1"/>
                </a:solidFill>
                <a:latin typeface="Calibri"/>
                <a:ea typeface="Calibri"/>
                <a:cs typeface="Calibri"/>
                <a:sym typeface="Calibri"/>
              </a:rPr>
              <a:t>isocortex</a:t>
            </a:r>
            <a:r>
              <a:rPr lang="en-US" sz="1200" i="1" dirty="0">
                <a:solidFill>
                  <a:schemeClr val="dk1"/>
                </a:solidFill>
                <a:latin typeface="Calibri"/>
                <a:ea typeface="Calibri"/>
                <a:cs typeface="Calibri"/>
                <a:sym typeface="Calibri"/>
              </a:rPr>
              <a:t>) is more apparent in predatory mammals than in herbivorous ones. Catching prey may be difficult, but a successful hunt provides a far more nutritious meal than any plant. To hunt successfully requires a highly evolved sensorimotor system. Mammals with a large neocortex thus have an advantage, because that is where the sensory and motor regions are located. Scientists have also observed that the size of the neocortex has increased tremendously in primates, from the smallest monkeys, such as lemurs, on to the great apes and human beings. Many scientists believe that this growth in the primates’ neocortex reflects the growing complexity of their social lives. Indeed, the ability to predict the </a:t>
            </a:r>
            <a:r>
              <a:rPr lang="en-US" sz="1200" i="1" dirty="0" err="1">
                <a:solidFill>
                  <a:schemeClr val="dk1"/>
                </a:solidFill>
                <a:latin typeface="Calibri"/>
                <a:ea typeface="Calibri"/>
                <a:cs typeface="Calibri"/>
                <a:sym typeface="Calibri"/>
              </a:rPr>
              <a:t>behaviour</a:t>
            </a:r>
            <a:r>
              <a:rPr lang="en-US" sz="1200" i="1" dirty="0">
                <a:solidFill>
                  <a:schemeClr val="dk1"/>
                </a:solidFill>
                <a:latin typeface="Calibri"/>
                <a:ea typeface="Calibri"/>
                <a:cs typeface="Calibri"/>
                <a:sym typeface="Calibri"/>
              </a:rPr>
              <a:t> of other individuals within a group seems to have conferred a large evolutionary advantage. Thus evolution would have </a:t>
            </a:r>
            <a:r>
              <a:rPr lang="en-US" sz="1200" i="1" dirty="0" err="1">
                <a:solidFill>
                  <a:schemeClr val="dk1"/>
                </a:solidFill>
                <a:latin typeface="Calibri"/>
                <a:ea typeface="Calibri"/>
                <a:cs typeface="Calibri"/>
                <a:sym typeface="Calibri"/>
              </a:rPr>
              <a:t>favoured</a:t>
            </a:r>
            <a:r>
              <a:rPr lang="en-US" sz="1200" i="1" dirty="0">
                <a:solidFill>
                  <a:schemeClr val="dk1"/>
                </a:solidFill>
                <a:latin typeface="Calibri"/>
                <a:ea typeface="Calibri"/>
                <a:cs typeface="Calibri"/>
                <a:sym typeface="Calibri"/>
              </a:rPr>
              <a:t> the growth of certain parts of the cortex that are responsible for social skills such as language, because they improved this ability.</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i="1" dirty="0">
                <a:solidFill>
                  <a:schemeClr val="dk1"/>
                </a:solidFill>
                <a:latin typeface="Calibri"/>
                <a:ea typeface="Calibri"/>
                <a:cs typeface="Calibri"/>
                <a:sym typeface="Calibri"/>
              </a:rPr>
              <a:t>Another point on which everyone agrees is that the increase in the folds of the cortex has been a major factor in the evolution of the brain. These folds, by enabling a larger cortical surface area to fit inside the cranial vault, allow for a better organization of complex behaviors.</a:t>
            </a:r>
            <a:r>
              <a:rPr lang="en-US" sz="1200" dirty="0"/>
              <a:t> </a:t>
            </a:r>
            <a:endParaRPr sz="1200" dirty="0"/>
          </a:p>
        </p:txBody>
      </p:sp>
      <p:sp>
        <p:nvSpPr>
          <p:cNvPr id="323" name="Google Shape;32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3129939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3 - (3 min):</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Remind the students you are a scientist, and that </a:t>
            </a:r>
            <a:r>
              <a:rPr lang="en-US" sz="1200" b="1" dirty="0">
                <a:solidFill>
                  <a:schemeClr val="dk1"/>
                </a:solidFill>
                <a:latin typeface="Calibri"/>
                <a:ea typeface="Calibri"/>
                <a:cs typeface="Calibri"/>
                <a:sym typeface="Calibri"/>
              </a:rPr>
              <a:t>anyone can become a scientist</a:t>
            </a:r>
            <a:r>
              <a:rPr lang="en-US" sz="1200" dirty="0">
                <a:solidFill>
                  <a:schemeClr val="dk1"/>
                </a:solidFill>
                <a:latin typeface="Calibri"/>
                <a:ea typeface="Calibri"/>
                <a:cs typeface="Calibri"/>
                <a:sym typeface="Calibri"/>
              </a:rPr>
              <a:t>. Brainstorm with the students: what they think scientists do? Explain to the students that neuroscientists are scientists that study the brain, and share with the students what you study. Tell them that during the entire year they will be </a:t>
            </a:r>
            <a:r>
              <a:rPr lang="en-US" sz="1200" dirty="0" err="1">
                <a:solidFill>
                  <a:schemeClr val="dk1"/>
                </a:solidFill>
                <a:latin typeface="Calibri"/>
                <a:ea typeface="Calibri"/>
                <a:cs typeface="Calibri"/>
                <a:sym typeface="Calibri"/>
              </a:rPr>
              <a:t>BrainReach</a:t>
            </a:r>
            <a:r>
              <a:rPr lang="en-US" sz="1200" dirty="0">
                <a:solidFill>
                  <a:schemeClr val="dk1"/>
                </a:solidFill>
                <a:latin typeface="Calibri"/>
                <a:ea typeface="Calibri"/>
                <a:cs typeface="Calibri"/>
                <a:sym typeface="Calibri"/>
              </a:rPr>
              <a:t> Investigators and they will be learning neuroscience with you!</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333333"/>
              </a:buClr>
              <a:buSzPts val="1200"/>
              <a:buFont typeface="Helvetica Neue"/>
              <a:buNone/>
            </a:pPr>
            <a:r>
              <a:rPr lang="en-US" dirty="0">
                <a:solidFill>
                  <a:srgbClr val="333333"/>
                </a:solidFill>
                <a:latin typeface="Helvetica Neue"/>
                <a:ea typeface="Helvetica Neue"/>
                <a:cs typeface="Helvetica Neue"/>
                <a:sym typeface="Helvetica Neue"/>
              </a:rPr>
              <a:t>Creative commons attribution license</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100" name="Google Shape;100;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022402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None/>
            </a:pPr>
            <a:r>
              <a:rPr lang="en-US" sz="1200" b="1" dirty="0">
                <a:solidFill>
                  <a:schemeClr val="dk1"/>
                </a:solidFill>
                <a:latin typeface="Calibri"/>
                <a:ea typeface="Calibri"/>
                <a:cs typeface="Calibri"/>
                <a:sym typeface="Calibri"/>
              </a:rPr>
              <a:t>Slide 30:</a:t>
            </a:r>
            <a:endParaRPr sz="1200" dirty="0"/>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b="1" u="sng" dirty="0">
                <a:solidFill>
                  <a:schemeClr val="dk1"/>
                </a:solidFill>
                <a:latin typeface="Calibri"/>
                <a:ea typeface="Calibri"/>
                <a:cs typeface="Calibri"/>
                <a:sym typeface="Calibri"/>
              </a:rPr>
              <a:t>Additional information for presenters:</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This information is from the following website: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http://thebrain.mcgill.ca/flash/i/i_05/i_05_cr/i_05_cr_her/i_05_cr_her.html</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i="1" dirty="0">
                <a:solidFill>
                  <a:schemeClr val="dk1"/>
                </a:solidFill>
                <a:latin typeface="Calibri"/>
                <a:ea typeface="Calibri"/>
                <a:cs typeface="Calibri"/>
                <a:sym typeface="Calibri"/>
              </a:rPr>
              <a:t>Ever since the first mammals appeared more than 200 million years ago, the cerebral cortex has assumed greater and greater importance compared with the brain's other, older structures. Because these structures had proven their effectiveness for meeting certain fundamental needs, there was no reason for them to disappear. Instead, evolution </a:t>
            </a:r>
            <a:r>
              <a:rPr lang="en-US" sz="1200" i="1" dirty="0" err="1">
                <a:solidFill>
                  <a:schemeClr val="dk1"/>
                </a:solidFill>
                <a:latin typeface="Calibri"/>
                <a:ea typeface="Calibri"/>
                <a:cs typeface="Calibri"/>
                <a:sym typeface="Calibri"/>
              </a:rPr>
              <a:t>favoured</a:t>
            </a:r>
            <a:r>
              <a:rPr lang="en-US" sz="1200" i="1" dirty="0">
                <a:solidFill>
                  <a:schemeClr val="dk1"/>
                </a:solidFill>
                <a:latin typeface="Calibri"/>
                <a:ea typeface="Calibri"/>
                <a:cs typeface="Calibri"/>
                <a:sym typeface="Calibri"/>
              </a:rPr>
              <a:t> a process of building expansions and additions, rather than rebuilding everything from the bottom up. This expansion of the surface of the neocortex (also known as the </a:t>
            </a:r>
            <a:r>
              <a:rPr lang="en-US" sz="1200" i="1" dirty="0" err="1">
                <a:solidFill>
                  <a:schemeClr val="dk1"/>
                </a:solidFill>
                <a:latin typeface="Calibri"/>
                <a:ea typeface="Calibri"/>
                <a:cs typeface="Calibri"/>
                <a:sym typeface="Calibri"/>
              </a:rPr>
              <a:t>isocortex</a:t>
            </a:r>
            <a:r>
              <a:rPr lang="en-US" sz="1200" i="1" dirty="0">
                <a:solidFill>
                  <a:schemeClr val="dk1"/>
                </a:solidFill>
                <a:latin typeface="Calibri"/>
                <a:ea typeface="Calibri"/>
                <a:cs typeface="Calibri"/>
                <a:sym typeface="Calibri"/>
              </a:rPr>
              <a:t>) is more apparent in predatory mammals than in herbivorous ones. Catching prey may be difficult, but a successful hunt provides a far more nutritious meal than any plant. To hunt successfully requires a highly evolved sensorimotor system. Mammals with a large neocortex thus have an advantage, because that is where the sensory and motor regions are located. Scientists have also observed that the size of the neocortex has increased tremendously in primates, from the smallest monkeys, such as lemurs, on to the great apes and human beings. Many scientists believe that this growth in the primates’ neocortex reflects the growing complexity of their social lives. Indeed, the ability to predict the </a:t>
            </a:r>
            <a:r>
              <a:rPr lang="en-US" sz="1200" i="1" dirty="0" err="1">
                <a:solidFill>
                  <a:schemeClr val="dk1"/>
                </a:solidFill>
                <a:latin typeface="Calibri"/>
                <a:ea typeface="Calibri"/>
                <a:cs typeface="Calibri"/>
                <a:sym typeface="Calibri"/>
              </a:rPr>
              <a:t>behaviour</a:t>
            </a:r>
            <a:r>
              <a:rPr lang="en-US" sz="1200" i="1" dirty="0">
                <a:solidFill>
                  <a:schemeClr val="dk1"/>
                </a:solidFill>
                <a:latin typeface="Calibri"/>
                <a:ea typeface="Calibri"/>
                <a:cs typeface="Calibri"/>
                <a:sym typeface="Calibri"/>
              </a:rPr>
              <a:t> of other individuals within a group seems to have conferred a large evolutionary advantage. Thus evolution would have </a:t>
            </a:r>
            <a:r>
              <a:rPr lang="en-US" sz="1200" i="1" dirty="0" err="1">
                <a:solidFill>
                  <a:schemeClr val="dk1"/>
                </a:solidFill>
                <a:latin typeface="Calibri"/>
                <a:ea typeface="Calibri"/>
                <a:cs typeface="Calibri"/>
                <a:sym typeface="Calibri"/>
              </a:rPr>
              <a:t>favoured</a:t>
            </a:r>
            <a:r>
              <a:rPr lang="en-US" sz="1200" i="1" dirty="0">
                <a:solidFill>
                  <a:schemeClr val="dk1"/>
                </a:solidFill>
                <a:latin typeface="Calibri"/>
                <a:ea typeface="Calibri"/>
                <a:cs typeface="Calibri"/>
                <a:sym typeface="Calibri"/>
              </a:rPr>
              <a:t> the growth of certain parts of the cortex that are responsible for social skills such as language, because they improved this ability.</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i="1" dirty="0">
                <a:solidFill>
                  <a:schemeClr val="dk1"/>
                </a:solidFill>
                <a:latin typeface="Calibri"/>
                <a:ea typeface="Calibri"/>
                <a:cs typeface="Calibri"/>
                <a:sym typeface="Calibri"/>
              </a:rPr>
              <a:t>Another point on which everyone agrees is that the increase in the folds of the cortex has been a major factor in the evolution of the brain. These folds, by enabling a larger cortical surface area to fit inside the cranial vault, allow for a better organization of complex behaviors</a:t>
            </a:r>
            <a:r>
              <a:rPr lang="en-US" sz="1020" i="1" dirty="0">
                <a:solidFill>
                  <a:schemeClr val="dk1"/>
                </a:solidFill>
                <a:latin typeface="Calibri"/>
                <a:ea typeface="Calibri"/>
                <a:cs typeface="Calibri"/>
                <a:sym typeface="Calibri"/>
              </a:rPr>
              <a:t>.</a:t>
            </a:r>
            <a:r>
              <a:rPr lang="en-US" sz="1020" dirty="0"/>
              <a:t> </a:t>
            </a:r>
            <a:endParaRPr dirty="0"/>
          </a:p>
        </p:txBody>
      </p:sp>
      <p:sp>
        <p:nvSpPr>
          <p:cNvPr id="323" name="Google Shape;32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2923688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90000"/>
              </a:lnSpc>
              <a:spcBef>
                <a:spcPts val="0"/>
              </a:spcBef>
              <a:spcAft>
                <a:spcPts val="0"/>
              </a:spcAft>
              <a:buClr>
                <a:schemeClr val="dk1"/>
              </a:buClr>
              <a:buSzPts val="1020"/>
              <a:buFont typeface="Calibri"/>
              <a:buNone/>
            </a:pPr>
            <a:r>
              <a:rPr lang="en-US" sz="1200" b="1" dirty="0">
                <a:solidFill>
                  <a:schemeClr val="dk1"/>
                </a:solidFill>
                <a:latin typeface="Calibri"/>
                <a:ea typeface="Calibri"/>
                <a:cs typeface="Calibri"/>
                <a:sym typeface="Calibri"/>
              </a:rPr>
              <a:t>Slide 31:</a:t>
            </a:r>
            <a:endParaRPr sz="1200" dirty="0"/>
          </a:p>
          <a:p>
            <a:pPr marL="0" marR="0" lvl="0" indent="0" algn="l" rtl="0">
              <a:lnSpc>
                <a:spcPct val="90000"/>
              </a:lnSpc>
              <a:spcBef>
                <a:spcPts val="0"/>
              </a:spcBef>
              <a:spcAft>
                <a:spcPts val="0"/>
              </a:spcAft>
              <a:buClr>
                <a:schemeClr val="dk1"/>
              </a:buClr>
              <a:buSzPts val="1020"/>
              <a:buFont typeface="Calibri"/>
              <a:buNone/>
            </a:pP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Here are the answers to the activity.  The teacher can hand out the answer sheet at this point if they printed it. The students will keep it in their folder.</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b="1" u="sng" dirty="0">
                <a:solidFill>
                  <a:schemeClr val="dk1"/>
                </a:solidFill>
                <a:latin typeface="Calibri"/>
                <a:ea typeface="Calibri"/>
                <a:cs typeface="Calibri"/>
                <a:sym typeface="Calibri"/>
              </a:rPr>
              <a:t>Additional information for presenters:</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dirty="0">
                <a:solidFill>
                  <a:schemeClr val="dk1"/>
                </a:solidFill>
                <a:latin typeface="Calibri"/>
                <a:ea typeface="Calibri"/>
                <a:cs typeface="Calibri"/>
                <a:sym typeface="Calibri"/>
              </a:rPr>
              <a:t>This information is from the following website: </a:t>
            </a: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http://thebrain.mcgill.ca/flash/i/i_05/i_05_cr/i_05_cr_her/i_05_cr_her.html</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i="1" dirty="0">
                <a:solidFill>
                  <a:schemeClr val="dk1"/>
                </a:solidFill>
                <a:latin typeface="Calibri"/>
                <a:ea typeface="Calibri"/>
                <a:cs typeface="Calibri"/>
                <a:sym typeface="Calibri"/>
              </a:rPr>
              <a:t>Ever since the first mammals appeared more than 200 million years ago, the cerebral cortex has assumed greater and greater importance compared with the brain's other, older structures. Because these structures had proven their effectiveness for meeting certain fundamental needs, there was no reason for them to disappear. Instead, evolution </a:t>
            </a:r>
            <a:r>
              <a:rPr lang="en-US" sz="1200" i="1" dirty="0" err="1">
                <a:solidFill>
                  <a:schemeClr val="dk1"/>
                </a:solidFill>
                <a:latin typeface="Calibri"/>
                <a:ea typeface="Calibri"/>
                <a:cs typeface="Calibri"/>
                <a:sym typeface="Calibri"/>
              </a:rPr>
              <a:t>favoured</a:t>
            </a:r>
            <a:r>
              <a:rPr lang="en-US" sz="1200" i="1" dirty="0">
                <a:solidFill>
                  <a:schemeClr val="dk1"/>
                </a:solidFill>
                <a:latin typeface="Calibri"/>
                <a:ea typeface="Calibri"/>
                <a:cs typeface="Calibri"/>
                <a:sym typeface="Calibri"/>
              </a:rPr>
              <a:t> a process of building expansions and additions, rather than rebuilding everything from the bottom up. This expansion of the surface of the neocortex (also known as the </a:t>
            </a:r>
            <a:r>
              <a:rPr lang="en-US" sz="1200" i="1" dirty="0" err="1">
                <a:solidFill>
                  <a:schemeClr val="dk1"/>
                </a:solidFill>
                <a:latin typeface="Calibri"/>
                <a:ea typeface="Calibri"/>
                <a:cs typeface="Calibri"/>
                <a:sym typeface="Calibri"/>
              </a:rPr>
              <a:t>isocortex</a:t>
            </a:r>
            <a:r>
              <a:rPr lang="en-US" sz="1200" i="1" dirty="0">
                <a:solidFill>
                  <a:schemeClr val="dk1"/>
                </a:solidFill>
                <a:latin typeface="Calibri"/>
                <a:ea typeface="Calibri"/>
                <a:cs typeface="Calibri"/>
                <a:sym typeface="Calibri"/>
              </a:rPr>
              <a:t>) is more apparent in predatory mammals than in herbivorous ones. Catching prey may be difficult, but a successful hunt provides a far more nutritious meal than any plant. To hunt successfully requires a highly evolved sensorimotor system. Mammals with a large neocortex thus have an advantage, because that is where the sensory and motor regions are located. Scientists have also observed that the size of the neocortex has increased tremendously in primates, from the smallest monkeys, such as lemurs, on to the great apes and human beings. Many scientists believe that this growth in the primates’ neocortex reflects the growing complexity of their social lives. Indeed, the ability to predict the </a:t>
            </a:r>
            <a:r>
              <a:rPr lang="en-US" sz="1200" i="1" dirty="0" err="1">
                <a:solidFill>
                  <a:schemeClr val="dk1"/>
                </a:solidFill>
                <a:latin typeface="Calibri"/>
                <a:ea typeface="Calibri"/>
                <a:cs typeface="Calibri"/>
                <a:sym typeface="Calibri"/>
              </a:rPr>
              <a:t>behaviour</a:t>
            </a:r>
            <a:r>
              <a:rPr lang="en-US" sz="1200" i="1" dirty="0">
                <a:solidFill>
                  <a:schemeClr val="dk1"/>
                </a:solidFill>
                <a:latin typeface="Calibri"/>
                <a:ea typeface="Calibri"/>
                <a:cs typeface="Calibri"/>
                <a:sym typeface="Calibri"/>
              </a:rPr>
              <a:t> of other individuals within a group seems to have conferred a large evolutionary advantage. Thus evolution would have </a:t>
            </a:r>
            <a:r>
              <a:rPr lang="en-US" sz="1200" i="1" dirty="0" err="1">
                <a:solidFill>
                  <a:schemeClr val="dk1"/>
                </a:solidFill>
                <a:latin typeface="Calibri"/>
                <a:ea typeface="Calibri"/>
                <a:cs typeface="Calibri"/>
                <a:sym typeface="Calibri"/>
              </a:rPr>
              <a:t>favoured</a:t>
            </a:r>
            <a:r>
              <a:rPr lang="en-US" sz="1200" i="1" dirty="0">
                <a:solidFill>
                  <a:schemeClr val="dk1"/>
                </a:solidFill>
                <a:latin typeface="Calibri"/>
                <a:ea typeface="Calibri"/>
                <a:cs typeface="Calibri"/>
                <a:sym typeface="Calibri"/>
              </a:rPr>
              <a:t> the growth of certain parts of the cortex that are responsible for social skills such as language, because they improved this ability.</a:t>
            </a:r>
            <a:endParaRPr sz="12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200" i="1"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r>
              <a:rPr lang="en-US" sz="1200" i="1" dirty="0">
                <a:solidFill>
                  <a:schemeClr val="dk1"/>
                </a:solidFill>
                <a:latin typeface="Calibri"/>
                <a:ea typeface="Calibri"/>
                <a:cs typeface="Calibri"/>
                <a:sym typeface="Calibri"/>
              </a:rPr>
              <a:t>Another point on which everyone agrees is that the increase in the folds of the cortex has been a major factor in the evolution of the brain. These folds, by enabling a larger cortical surface area to fit inside the cranial vault, allow for a better organization of complex behaviors.</a:t>
            </a:r>
            <a:r>
              <a:rPr lang="en-US" sz="1200" dirty="0"/>
              <a:t> </a:t>
            </a:r>
            <a:endParaRPr sz="1200" dirty="0"/>
          </a:p>
        </p:txBody>
      </p:sp>
      <p:sp>
        <p:nvSpPr>
          <p:cNvPr id="330" name="Google Shape;330;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32 - (3 min):</a:t>
            </a:r>
            <a:endParaRPr dirty="0"/>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All cloud slides are key questions that relate to the key theme for today’s lesson: </a:t>
            </a:r>
            <a:r>
              <a:rPr lang="en-US" sz="1200" b="1" dirty="0">
                <a:solidFill>
                  <a:schemeClr val="dk1"/>
                </a:solidFill>
                <a:latin typeface="Calibri"/>
                <a:ea typeface="Calibri"/>
                <a:cs typeface="Calibri"/>
                <a:sym typeface="Calibri"/>
              </a:rPr>
              <a:t>What is the brain</a:t>
            </a:r>
            <a:r>
              <a:rPr lang="en-US" sz="1200" b="0" dirty="0">
                <a:solidFill>
                  <a:schemeClr val="dk1"/>
                </a:solidFill>
                <a:latin typeface="Calibri"/>
                <a:ea typeface="Calibri"/>
                <a:cs typeface="Calibri"/>
                <a:sym typeface="Calibri"/>
              </a:rPr>
              <a:t>?</a:t>
            </a: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This question is meant to push the idea that human brains allow us to do </a:t>
            </a:r>
            <a:r>
              <a:rPr lang="en-US" sz="1200" b="1" dirty="0">
                <a:solidFill>
                  <a:schemeClr val="dk1"/>
                </a:solidFill>
                <a:latin typeface="Calibri"/>
                <a:ea typeface="Calibri"/>
                <a:cs typeface="Calibri"/>
                <a:sym typeface="Calibri"/>
              </a:rPr>
              <a:t>many different things </a:t>
            </a:r>
            <a:r>
              <a:rPr lang="en-US" sz="1200" b="0" dirty="0">
                <a:solidFill>
                  <a:schemeClr val="dk1"/>
                </a:solidFill>
                <a:latin typeface="Calibri"/>
                <a:ea typeface="Calibri"/>
                <a:cs typeface="Calibri"/>
                <a:sym typeface="Calibri"/>
              </a:rPr>
              <a:t>that other animals cannot. Ex. Drive cars, math, play musical instruments, use computers, etc.</a:t>
            </a: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Ask</a:t>
            </a:r>
            <a:r>
              <a:rPr lang="en-US" sz="1200" b="0" dirty="0">
                <a:solidFill>
                  <a:schemeClr val="dk1"/>
                </a:solidFill>
                <a:latin typeface="Calibri"/>
                <a:ea typeface="Calibri"/>
                <a:cs typeface="Calibri"/>
                <a:sym typeface="Calibri"/>
              </a:rPr>
              <a:t> the students to discuss their ideas with their classmates for anywhere between a minute to three minutes and then ask for a few students (maximum number = 3) to come to the microphone and to tell you what their group members think. Then, provide the answer: human brains allow us to do many things that other animals cannot. Ex. Drive cars, math, play musical instruments, use computers, etc.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latin typeface="Calibri"/>
                <a:cs typeface="Calibri"/>
                <a:sym typeface="Calibri"/>
              </a:rPr>
              <a:t>Please refer to</a:t>
            </a:r>
            <a:r>
              <a:rPr lang="en-US" sz="1200" b="1" dirty="0">
                <a:solidFill>
                  <a:schemeClr val="dk1"/>
                </a:solidFill>
                <a:latin typeface="Calibri"/>
                <a:ea typeface="Calibri"/>
                <a:cs typeface="Calibri"/>
                <a:sym typeface="Calibri"/>
              </a:rPr>
              <a:t> </a:t>
            </a:r>
            <a:r>
              <a:rPr lang="en-US" sz="1200" b="1" dirty="0">
                <a:solidFill>
                  <a:srgbClr val="FF0000"/>
                </a:solidFill>
              </a:rPr>
              <a:t>“The Volunteer General Guide” for how to make these types of question interactive for your classroom setting.</a:t>
            </a:r>
            <a:endParaRPr lang="en-US" dirty="0">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dirty="0">
              <a:solidFill>
                <a:schemeClr val="dk1"/>
              </a:solidFill>
              <a:latin typeface="Calibri"/>
              <a:ea typeface="Calibri"/>
              <a:cs typeface="Calibri"/>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sz="1200" b="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341" name="Google Shape;341;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33 - (1 min):</a:t>
            </a:r>
            <a:endParaRPr dirty="0"/>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All cloud slides are key questions that relate to the key theme for today’s lesson: </a:t>
            </a:r>
            <a:r>
              <a:rPr lang="en-US" sz="1200" b="1" dirty="0">
                <a:solidFill>
                  <a:schemeClr val="dk1"/>
                </a:solidFill>
                <a:latin typeface="Calibri"/>
                <a:ea typeface="Calibri"/>
                <a:cs typeface="Calibri"/>
                <a:sym typeface="Calibri"/>
              </a:rPr>
              <a:t>What is the brain</a:t>
            </a:r>
            <a:r>
              <a:rPr lang="en-US" sz="1200" b="0" dirty="0">
                <a:solidFill>
                  <a:schemeClr val="dk1"/>
                </a:solidFill>
                <a:latin typeface="Calibri"/>
                <a:ea typeface="Calibri"/>
                <a:cs typeface="Calibri"/>
                <a:sym typeface="Calibri"/>
              </a:rPr>
              <a:t>?</a:t>
            </a: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This is a yes or no question. Have them raise their hand if they think </a:t>
            </a:r>
            <a:r>
              <a:rPr lang="en-US" sz="1200" b="1" dirty="0">
                <a:solidFill>
                  <a:schemeClr val="dk1"/>
                </a:solidFill>
                <a:latin typeface="Calibri"/>
                <a:ea typeface="Calibri"/>
                <a:cs typeface="Calibri"/>
                <a:sym typeface="Calibri"/>
              </a:rPr>
              <a:t>our brain changes as we grow older</a:t>
            </a:r>
            <a:r>
              <a:rPr lang="en-US" sz="1200" b="0" dirty="0">
                <a:solidFill>
                  <a:schemeClr val="dk1"/>
                </a:solidFill>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latin typeface="Calibri"/>
                <a:cs typeface="Calibri"/>
                <a:sym typeface="Calibri"/>
              </a:rPr>
              <a:t>Please refer to</a:t>
            </a:r>
            <a:r>
              <a:rPr lang="en-US" sz="1200" b="1" dirty="0">
                <a:solidFill>
                  <a:schemeClr val="dk1"/>
                </a:solidFill>
                <a:latin typeface="Calibri"/>
                <a:ea typeface="Calibri"/>
                <a:cs typeface="Calibri"/>
                <a:sym typeface="Calibri"/>
              </a:rPr>
              <a:t> </a:t>
            </a:r>
            <a:r>
              <a:rPr lang="en-US" sz="1200" b="1" dirty="0">
                <a:solidFill>
                  <a:srgbClr val="FF0000"/>
                </a:solidFill>
              </a:rPr>
              <a:t>“The Volunteer General Guide” for how to make these types of question interactive for your classroom setting.</a:t>
            </a:r>
            <a:endParaRPr lang="en-US" dirty="0">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For someone who says yes, ask them </a:t>
            </a:r>
            <a:r>
              <a:rPr lang="en-US" sz="1200" b="1" dirty="0">
                <a:solidFill>
                  <a:schemeClr val="dk1"/>
                </a:solidFill>
                <a:latin typeface="Calibri"/>
                <a:ea typeface="Calibri"/>
                <a:cs typeface="Calibri"/>
                <a:sym typeface="Calibri"/>
              </a:rPr>
              <a:t>why they think it changes + how it changes</a:t>
            </a:r>
            <a:r>
              <a:rPr lang="en-US" sz="1200" b="0" dirty="0">
                <a:solidFill>
                  <a:schemeClr val="dk1"/>
                </a:solidFill>
                <a:latin typeface="Calibri"/>
                <a:ea typeface="Calibri"/>
                <a:cs typeface="Calibri"/>
                <a:sym typeface="Calibri"/>
              </a:rPr>
              <a:t>.</a:t>
            </a:r>
          </a:p>
          <a:p>
            <a:pPr marL="0" lvl="0" indent="0" algn="l" rtl="0">
              <a:spcBef>
                <a:spcPts val="0"/>
              </a:spcBef>
              <a:spcAft>
                <a:spcPts val="0"/>
              </a:spcAft>
              <a:buNone/>
            </a:pPr>
            <a:endParaRPr dirty="0"/>
          </a:p>
        </p:txBody>
      </p:sp>
      <p:sp>
        <p:nvSpPr>
          <p:cNvPr id="349" name="Google Shape;349;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34 - (1 min):</a:t>
            </a: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Answer: </a:t>
            </a:r>
            <a:r>
              <a:rPr lang="en-US" sz="1200" b="1" dirty="0">
                <a:solidFill>
                  <a:schemeClr val="dk1"/>
                </a:solidFill>
                <a:latin typeface="Calibri"/>
                <a:ea typeface="Calibri"/>
                <a:cs typeface="Calibri"/>
                <a:sym typeface="Calibri"/>
              </a:rPr>
              <a:t>Our brains do change as we grow older.</a:t>
            </a:r>
            <a:r>
              <a:rPr lang="en-US" sz="1200" b="0"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Not only are our brains growing bigger, but they also become more “wrinkly” as we get older.</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Alternatively, you could show the students this slide and ask them to compare the brains at the different ages.  Do they notice the differences in shape and the number gyri/sulci.  What do they think this means? </a:t>
            </a: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The link is provided at the bottom of the slide if you would like to look up more information before your presentation.</a:t>
            </a:r>
            <a:endParaRPr sz="1200" dirty="0">
              <a:solidFill>
                <a:schemeClr val="dk1"/>
              </a:solidFill>
              <a:latin typeface="Calibri"/>
              <a:ea typeface="Calibri"/>
              <a:cs typeface="Calibri"/>
              <a:sym typeface="Calibri"/>
            </a:endParaRPr>
          </a:p>
        </p:txBody>
      </p:sp>
      <p:sp>
        <p:nvSpPr>
          <p:cNvPr id="357" name="Google Shape;357;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35 - (~2 min): </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Take time to reflect and ask the students what they learned today.  This will give you an idea if they are grasping new concepts, and if you need to go faster/slower or change your teaching strategy next time.  </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You can now either move on to the summary slide or let the teacher hand out the printed summary sheet (if they agreed to).</a:t>
            </a: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latin typeface="Calibri"/>
                <a:cs typeface="Calibri"/>
                <a:sym typeface="Calibri"/>
              </a:rPr>
              <a:t>Please refer to</a:t>
            </a:r>
            <a:r>
              <a:rPr lang="en-US" sz="1200" b="1" dirty="0">
                <a:solidFill>
                  <a:schemeClr val="dk1"/>
                </a:solidFill>
                <a:latin typeface="Calibri"/>
                <a:ea typeface="Calibri"/>
                <a:cs typeface="Calibri"/>
                <a:sym typeface="Calibri"/>
              </a:rPr>
              <a:t> </a:t>
            </a:r>
            <a:r>
              <a:rPr lang="en-US" sz="1200" b="1" dirty="0">
                <a:solidFill>
                  <a:srgbClr val="FF0000"/>
                </a:solidFill>
              </a:rPr>
              <a:t>“The Volunteer General Guide” for more information about how to go of the summary handouts</a:t>
            </a:r>
            <a:endParaRPr lang="en-US" dirty="0">
              <a:solidFill>
                <a:srgbClr val="FF0000"/>
              </a:solidFill>
            </a:endParaRPr>
          </a:p>
          <a:p>
            <a:pPr marL="0" lvl="0" indent="0" algn="l" rtl="0">
              <a:spcBef>
                <a:spcPts val="0"/>
              </a:spcBef>
              <a:spcAft>
                <a:spcPts val="0"/>
              </a:spcAft>
              <a:buNone/>
            </a:pPr>
            <a:endParaRPr dirty="0"/>
          </a:p>
        </p:txBody>
      </p:sp>
      <p:sp>
        <p:nvSpPr>
          <p:cNvPr id="368" name="Google Shape;368;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36 (~2 min): </a:t>
            </a:r>
          </a:p>
          <a:p>
            <a:pPr marL="457200" marR="0" lvl="0" indent="-228600" algn="l" defTabSz="914400" rtl="0" eaLnBrk="1" fontAlgn="base" latinLnBrk="0" hangingPunct="1">
              <a:lnSpc>
                <a:spcPct val="100000"/>
              </a:lnSpc>
              <a:spcBef>
                <a:spcPct val="0"/>
              </a:spcBef>
              <a:spcAft>
                <a:spcPct val="0"/>
              </a:spcAft>
              <a:buClrTx/>
              <a:buSzPts val="1400"/>
              <a:buFontTx/>
              <a:buNone/>
              <a:tabLst/>
              <a:defRPr/>
            </a:pPr>
            <a:endParaRPr lang="en-US" sz="1200" b="1" dirty="0">
              <a:solidFill>
                <a:schemeClr val="dk1"/>
              </a:solidFill>
              <a:latin typeface="Calibri"/>
              <a:cs typeface="Calibri"/>
              <a:sym typeface="Calibri"/>
            </a:endParaRPr>
          </a:p>
          <a:p>
            <a:pPr marL="457200" marR="0" lvl="0" indent="-228600" algn="l" defTabSz="914400" rtl="0" eaLnBrk="1" fontAlgn="base" latinLnBrk="0" hangingPunct="1">
              <a:lnSpc>
                <a:spcPct val="100000"/>
              </a:lnSpc>
              <a:spcBef>
                <a:spcPct val="0"/>
              </a:spcBef>
              <a:spcAft>
                <a:spcPct val="0"/>
              </a:spcAft>
              <a:buClrTx/>
              <a:buSzPts val="1400"/>
              <a:buFontTx/>
              <a:buNone/>
              <a:tabLst/>
              <a:defRPr/>
            </a:pPr>
            <a:r>
              <a:rPr lang="en-CA" sz="1200" dirty="0"/>
              <a:t>**</a:t>
            </a:r>
            <a:r>
              <a:rPr lang="en-CA" sz="1200" b="1" dirty="0"/>
              <a:t>This slide is the summary sheets converted into </a:t>
            </a:r>
            <a:r>
              <a:rPr lang="en-CA" sz="1200" b="1" dirty="0" err="1"/>
              <a:t>powerpoint</a:t>
            </a:r>
            <a:r>
              <a:rPr lang="en-CA" sz="1200" b="1" dirty="0"/>
              <a:t> slides** </a:t>
            </a:r>
          </a:p>
          <a:p>
            <a:pPr marL="457200" marR="0" lvl="0" indent="-228600" algn="l" defTabSz="914400" rtl="0" eaLnBrk="1" fontAlgn="base" latinLnBrk="0" hangingPunct="1">
              <a:lnSpc>
                <a:spcPct val="100000"/>
              </a:lnSpc>
              <a:spcBef>
                <a:spcPct val="0"/>
              </a:spcBef>
              <a:spcAft>
                <a:spcPct val="0"/>
              </a:spcAft>
              <a:buClrTx/>
              <a:buSzPts val="1400"/>
              <a:buFontTx/>
              <a:buNone/>
              <a:tabLst/>
              <a:defRPr/>
            </a:pPr>
            <a:r>
              <a:rPr lang="en-CA" sz="1200" b="1" dirty="0"/>
              <a:t>If you are short on time and your teacher is able to print out the summary sheets for the class you can skip this slide. We do however strongly encourage you to go through this slide with your students</a:t>
            </a:r>
            <a:endParaRPr lang="en-US"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1"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latin typeface="Calibri"/>
                <a:cs typeface="Calibri"/>
                <a:sym typeface="Calibri"/>
              </a:rPr>
              <a:t>Please refer to</a:t>
            </a:r>
            <a:r>
              <a:rPr lang="en-US" sz="1200" b="1" dirty="0">
                <a:solidFill>
                  <a:schemeClr val="dk1"/>
                </a:solidFill>
                <a:latin typeface="Calibri"/>
                <a:ea typeface="Calibri"/>
                <a:cs typeface="Calibri"/>
                <a:sym typeface="Calibri"/>
              </a:rPr>
              <a:t> </a:t>
            </a:r>
            <a:r>
              <a:rPr lang="en-US" sz="1200" b="1" dirty="0">
                <a:solidFill>
                  <a:srgbClr val="FF0000"/>
                </a:solidFill>
              </a:rPr>
              <a:t>“The Volunteer General Guide” for more information about how to ask these types of questions based on your classroom set up. </a:t>
            </a:r>
            <a:endParaRPr lang="en-US" dirty="0">
              <a:solidFill>
                <a:srgbClr val="FF0000"/>
              </a:solidFill>
            </a:endParaRPr>
          </a:p>
          <a:p>
            <a:pPr marL="0" lvl="0" indent="0" algn="l" rtl="0">
              <a:spcBef>
                <a:spcPts val="0"/>
              </a:spcBef>
              <a:spcAft>
                <a:spcPts val="0"/>
              </a:spcAft>
              <a:buNone/>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491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80000"/>
              </a:lnSpc>
              <a:spcBef>
                <a:spcPts val="0"/>
              </a:spcBef>
              <a:spcAft>
                <a:spcPts val="0"/>
              </a:spcAft>
              <a:buNone/>
            </a:pPr>
            <a:r>
              <a:rPr lang="en-US" sz="1200" b="1" dirty="0">
                <a:solidFill>
                  <a:schemeClr val="dk1"/>
                </a:solidFill>
                <a:latin typeface="Calibri"/>
                <a:ea typeface="Calibri"/>
                <a:cs typeface="Calibri"/>
                <a:sym typeface="Calibri"/>
              </a:rPr>
              <a:t>Slide 37 - (~3-5 min):</a:t>
            </a:r>
            <a:endParaRPr sz="1200" dirty="0"/>
          </a:p>
          <a:p>
            <a:pPr marL="0" lvl="0" indent="0" algn="l" rtl="0">
              <a:lnSpc>
                <a:spcPct val="8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200" dirty="0">
                <a:solidFill>
                  <a:schemeClr val="dk1"/>
                </a:solidFill>
                <a:latin typeface="Calibri"/>
                <a:ea typeface="Calibri"/>
                <a:cs typeface="Calibri"/>
                <a:sym typeface="Calibri"/>
              </a:rPr>
              <a:t>Ask the students if they have any questions.  Also introduce the question folder (if the teacher agreed to do this).</a:t>
            </a:r>
          </a:p>
          <a:p>
            <a:pPr marL="0" lvl="0" indent="0" algn="l" rtl="0">
              <a:lnSpc>
                <a:spcPct val="80000"/>
              </a:lnSpc>
              <a:spcBef>
                <a:spcPts val="0"/>
              </a:spcBef>
              <a:spcAft>
                <a:spcPts val="0"/>
              </a:spcAft>
              <a:buNone/>
            </a:pPr>
            <a:endParaRPr lang="en-US" sz="1200" dirty="0">
              <a:solidFill>
                <a:schemeClr val="dk1"/>
              </a:solidFill>
              <a:latin typeface="Calibri"/>
              <a:cs typeface="Calibri"/>
              <a:sym typeface="Calibri"/>
            </a:endParaRPr>
          </a:p>
          <a:p>
            <a:pPr marL="0" lvl="0" indent="0" algn="l" rtl="0">
              <a:lnSpc>
                <a:spcPct val="80000"/>
              </a:lnSpc>
              <a:spcBef>
                <a:spcPts val="0"/>
              </a:spcBef>
              <a:spcAft>
                <a:spcPts val="0"/>
              </a:spcAft>
              <a:buNone/>
            </a:pPr>
            <a:r>
              <a:rPr lang="en-US" sz="1200" u="none" dirty="0">
                <a:solidFill>
                  <a:schemeClr val="dk1"/>
                </a:solidFill>
                <a:latin typeface="Calibri"/>
                <a:cs typeface="Calibri"/>
                <a:sym typeface="Calibri"/>
              </a:rPr>
              <a:t>Remember to ask the teacher whether they would prefer to provide the BR volunteers with students’ prior questions before each session or at the end of each session. </a:t>
            </a:r>
            <a:endParaRPr sz="1200" u="none" dirty="0"/>
          </a:p>
          <a:p>
            <a:pPr marL="0" lvl="0" indent="0" algn="l" rtl="0">
              <a:lnSpc>
                <a:spcPct val="8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200" b="1" u="none" dirty="0">
                <a:solidFill>
                  <a:schemeClr val="dk1"/>
                </a:solidFill>
                <a:latin typeface="Calibri"/>
                <a:ea typeface="Calibri"/>
                <a:cs typeface="Calibri"/>
                <a:sym typeface="Calibri"/>
              </a:rPr>
              <a:t>QUESTION FOLDER</a:t>
            </a:r>
            <a:r>
              <a:rPr lang="en-US" sz="1200" u="none" dirty="0">
                <a:solidFill>
                  <a:schemeClr val="dk1"/>
                </a:solidFill>
                <a:latin typeface="Calibri"/>
                <a:ea typeface="Calibri"/>
                <a:cs typeface="Calibri"/>
                <a:sym typeface="Calibri"/>
              </a:rPr>
              <a:t>: Ask the teacher to keep a folder and write: “Questions for ______ (your name here).” Tell the students that during each session if they have a question you don’t have time to answer, or if they think of a question while you are not there, they can write it on a piece of paper and put it in the folder.  You will answer these questions at the start of the next class. This will help encourage students to ask questions, and gives those who are shy an opportunity to think critically and participate. You may chose to pin this folder next to the vocabulary poster, or have the teacher suggest another location.</a:t>
            </a:r>
            <a:endParaRPr sz="1200" u="none" dirty="0"/>
          </a:p>
          <a:p>
            <a:pPr marL="0" lvl="0" indent="0" algn="l" rtl="0">
              <a:lnSpc>
                <a:spcPct val="8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200" dirty="0">
                <a:solidFill>
                  <a:schemeClr val="dk1"/>
                </a:solidFill>
                <a:latin typeface="Calibri"/>
                <a:ea typeface="Calibri"/>
                <a:cs typeface="Calibri"/>
                <a:sym typeface="Calibri"/>
              </a:rPr>
              <a:t>If the students do not submit many questions, you may want to add questions yourself to the folder so that you can read and answer them next class and encourage the students to use the folder. If students think their peers are using the folder, they’ll be more likely to use it too. Make sure to add questions you are comfortable answering! The questions can be related to the presentations, or general neuroscience questions. For example:</a:t>
            </a:r>
            <a:endParaRPr sz="1200" dirty="0"/>
          </a:p>
          <a:p>
            <a:pPr marL="0" lvl="0" indent="0" algn="l" rtl="0">
              <a:lnSpc>
                <a:spcPct val="80000"/>
              </a:lnSpc>
              <a:spcBef>
                <a:spcPts val="0"/>
              </a:spcBef>
              <a:spcAft>
                <a:spcPts val="0"/>
              </a:spcAft>
              <a:buNone/>
            </a:pP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200" dirty="0">
                <a:solidFill>
                  <a:schemeClr val="dk1"/>
                </a:solidFill>
                <a:latin typeface="Calibri"/>
                <a:ea typeface="Calibri"/>
                <a:cs typeface="Calibri"/>
                <a:sym typeface="Calibri"/>
              </a:rPr>
              <a:t>Do our brains get more wrinkled as we learn more?</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200" dirty="0">
                <a:solidFill>
                  <a:schemeClr val="dk1"/>
                </a:solidFill>
                <a:latin typeface="Calibri"/>
                <a:ea typeface="Calibri"/>
                <a:cs typeface="Calibri"/>
                <a:sym typeface="Calibri"/>
              </a:rPr>
              <a:t>Why do we lose memories from when we were very young?</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200" dirty="0">
                <a:solidFill>
                  <a:schemeClr val="dk1"/>
                </a:solidFill>
                <a:latin typeface="Calibri"/>
                <a:ea typeface="Calibri"/>
                <a:cs typeface="Calibri"/>
                <a:sym typeface="Calibri"/>
              </a:rPr>
              <a:t>What animal has the largest brain?</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200" dirty="0">
                <a:solidFill>
                  <a:schemeClr val="dk1"/>
                </a:solidFill>
                <a:latin typeface="Calibri"/>
                <a:ea typeface="Calibri"/>
                <a:cs typeface="Calibri"/>
                <a:sym typeface="Calibri"/>
              </a:rPr>
              <a:t>Are the brain and the spinal cord made up of the same stuff?</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200" dirty="0">
                <a:solidFill>
                  <a:schemeClr val="dk1"/>
                </a:solidFill>
                <a:latin typeface="Calibri"/>
                <a:ea typeface="Calibri"/>
                <a:cs typeface="Calibri"/>
                <a:sym typeface="Calibri"/>
              </a:rPr>
              <a:t>What do neuroscientist do at work?</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200" dirty="0">
                <a:solidFill>
                  <a:schemeClr val="dk1"/>
                </a:solidFill>
                <a:latin typeface="Calibri"/>
                <a:ea typeface="Calibri"/>
                <a:cs typeface="Calibri"/>
                <a:sym typeface="Calibri"/>
              </a:rPr>
              <a:t>Do we “think” using neurons?</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200" dirty="0">
                <a:solidFill>
                  <a:schemeClr val="dk1"/>
                </a:solidFill>
                <a:latin typeface="Calibri"/>
                <a:ea typeface="Calibri"/>
                <a:cs typeface="Calibri"/>
                <a:sym typeface="Calibri"/>
              </a:rPr>
              <a:t>Who are some famous neuroscientists?</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200" dirty="0">
                <a:solidFill>
                  <a:schemeClr val="dk1"/>
                </a:solidFill>
                <a:latin typeface="Calibri"/>
                <a:ea typeface="Calibri"/>
                <a:cs typeface="Calibri"/>
                <a:sym typeface="Calibri"/>
              </a:rPr>
              <a:t>How are human brains different from other animals?</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200" dirty="0">
                <a:solidFill>
                  <a:schemeClr val="dk1"/>
                </a:solidFill>
                <a:latin typeface="Calibri"/>
                <a:ea typeface="Calibri"/>
                <a:cs typeface="Calibri"/>
                <a:sym typeface="Calibri"/>
              </a:rPr>
              <a:t>What </a:t>
            </a:r>
            <a:r>
              <a:rPr lang="en-US" sz="1200" dirty="0" err="1">
                <a:solidFill>
                  <a:schemeClr val="dk1"/>
                </a:solidFill>
                <a:latin typeface="Calibri"/>
                <a:ea typeface="Calibri"/>
                <a:cs typeface="Calibri"/>
                <a:sym typeface="Calibri"/>
              </a:rPr>
              <a:t>colour</a:t>
            </a:r>
            <a:r>
              <a:rPr lang="en-US" sz="1200" dirty="0">
                <a:solidFill>
                  <a:schemeClr val="dk1"/>
                </a:solidFill>
                <a:latin typeface="Calibri"/>
                <a:ea typeface="Calibri"/>
                <a:cs typeface="Calibri"/>
                <a:sym typeface="Calibri"/>
              </a:rPr>
              <a:t> is the brain?</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200" dirty="0">
                <a:solidFill>
                  <a:schemeClr val="dk1"/>
                </a:solidFill>
                <a:latin typeface="Calibri"/>
                <a:ea typeface="Calibri"/>
                <a:cs typeface="Calibri"/>
                <a:sym typeface="Calibri"/>
              </a:rPr>
              <a:t>What percent of the brain do we use?</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200" dirty="0">
                <a:solidFill>
                  <a:schemeClr val="dk1"/>
                </a:solidFill>
                <a:latin typeface="Calibri"/>
                <a:ea typeface="Calibri"/>
                <a:cs typeface="Calibri"/>
                <a:sym typeface="Calibri"/>
              </a:rPr>
              <a:t>Does the brain change as we grow up?</a:t>
            </a:r>
            <a:endParaRPr sz="1200" dirty="0">
              <a:solidFill>
                <a:schemeClr val="dk1"/>
              </a:solidFill>
              <a:latin typeface="Calibri"/>
              <a:ea typeface="Calibri"/>
              <a:cs typeface="Calibri"/>
              <a:sym typeface="Calibri"/>
            </a:endParaRPr>
          </a:p>
          <a:p>
            <a:pPr marL="0" lvl="0" indent="0" algn="l" rtl="0">
              <a:lnSpc>
                <a:spcPct val="80000"/>
              </a:lnSpc>
              <a:spcBef>
                <a:spcPts val="0"/>
              </a:spcBef>
              <a:spcAft>
                <a:spcPts val="0"/>
              </a:spcAft>
              <a:buNone/>
            </a:pPr>
            <a:r>
              <a:rPr lang="en-US" sz="1200" dirty="0">
                <a:solidFill>
                  <a:schemeClr val="dk1"/>
                </a:solidFill>
                <a:latin typeface="Calibri"/>
                <a:ea typeface="Calibri"/>
                <a:cs typeface="Calibri"/>
                <a:sym typeface="Calibri"/>
              </a:rPr>
              <a:t>What does the brain feel like? Is it sticky? Is it slimy?</a:t>
            </a:r>
            <a:endParaRPr sz="1200" dirty="0">
              <a:solidFill>
                <a:schemeClr val="dk1"/>
              </a:solidFill>
              <a:latin typeface="Calibri"/>
              <a:ea typeface="Calibri"/>
              <a:cs typeface="Calibri"/>
              <a:sym typeface="Calibri"/>
            </a:endParaRPr>
          </a:p>
        </p:txBody>
      </p:sp>
      <p:sp>
        <p:nvSpPr>
          <p:cNvPr id="377" name="Google Shape;377;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38:</a:t>
            </a: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Can show this last slide if you have extra time (not mandatory).</a:t>
            </a:r>
            <a:endParaRPr sz="1200" b="0" dirty="0">
              <a:solidFill>
                <a:schemeClr val="dk1"/>
              </a:solidFill>
              <a:latin typeface="Calibri"/>
              <a:ea typeface="Calibri"/>
              <a:cs typeface="Calibri"/>
              <a:sym typeface="Calibri"/>
            </a:endParaRPr>
          </a:p>
        </p:txBody>
      </p:sp>
      <p:sp>
        <p:nvSpPr>
          <p:cNvPr id="383" name="Google Shape;383;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39 - (~1 min):</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This slide shows the relative sizes of the animal brains from the activity.  It also shows again the image from slide 23, this time with the animal names included.</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 </a:t>
            </a:r>
            <a:endParaRPr dirty="0"/>
          </a:p>
          <a:p>
            <a:pPr marL="0" lvl="0" indent="0" algn="l" rtl="0">
              <a:spcBef>
                <a:spcPts val="0"/>
              </a:spcBef>
              <a:spcAft>
                <a:spcPts val="0"/>
              </a:spcAft>
              <a:buNone/>
            </a:pPr>
            <a:r>
              <a:rPr lang="en-US" sz="1200" b="1" i="1" dirty="0">
                <a:solidFill>
                  <a:schemeClr val="dk1"/>
                </a:solidFill>
                <a:latin typeface="Calibri"/>
                <a:ea typeface="Calibri"/>
                <a:cs typeface="Calibri"/>
                <a:sym typeface="Calibri"/>
              </a:rPr>
              <a:t>FYI for presenters: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i="1" dirty="0">
                <a:solidFill>
                  <a:schemeClr val="dk1"/>
                </a:solidFill>
                <a:latin typeface="Calibri"/>
                <a:ea typeface="Calibri"/>
                <a:cs typeface="Calibri"/>
                <a:sym typeface="Calibri"/>
              </a:rPr>
              <a:t>Mandrill </a:t>
            </a:r>
            <a:r>
              <a:rPr lang="en-US" sz="1200" dirty="0">
                <a:solidFill>
                  <a:schemeClr val="dk1"/>
                </a:solidFill>
                <a:latin typeface="Calibri"/>
                <a:ea typeface="Calibri"/>
                <a:cs typeface="Calibri"/>
                <a:sym typeface="Calibri"/>
              </a:rPr>
              <a:t>– Old World monkey, closely related to baboon</a:t>
            </a:r>
            <a:endParaRPr dirty="0"/>
          </a:p>
          <a:p>
            <a:pPr marL="0" lvl="0" indent="0" algn="l" rtl="0">
              <a:spcBef>
                <a:spcPts val="0"/>
              </a:spcBef>
              <a:spcAft>
                <a:spcPts val="0"/>
              </a:spcAft>
              <a:buNone/>
            </a:pPr>
            <a:r>
              <a:rPr lang="en-US" sz="1200" i="1" dirty="0">
                <a:solidFill>
                  <a:schemeClr val="dk1"/>
                </a:solidFill>
                <a:latin typeface="Calibri"/>
                <a:ea typeface="Calibri"/>
                <a:cs typeface="Calibri"/>
                <a:sym typeface="Calibri"/>
              </a:rPr>
              <a:t>Mouflon</a:t>
            </a:r>
            <a:r>
              <a:rPr lang="en-US" sz="1200" dirty="0">
                <a:solidFill>
                  <a:schemeClr val="dk1"/>
                </a:solidFill>
                <a:latin typeface="Calibri"/>
                <a:ea typeface="Calibri"/>
                <a:cs typeface="Calibri"/>
                <a:sym typeface="Calibri"/>
              </a:rPr>
              <a:t> – Wild sheep</a:t>
            </a:r>
            <a:endParaRPr dirty="0"/>
          </a:p>
          <a:p>
            <a:pPr marL="0" lvl="0" indent="0" algn="l" rtl="0">
              <a:spcBef>
                <a:spcPts val="0"/>
              </a:spcBef>
              <a:spcAft>
                <a:spcPts val="0"/>
              </a:spcAft>
              <a:buNone/>
            </a:pPr>
            <a:r>
              <a:rPr lang="en-US" sz="1200" i="1" dirty="0">
                <a:solidFill>
                  <a:schemeClr val="dk1"/>
                </a:solidFill>
                <a:latin typeface="Calibri"/>
                <a:ea typeface="Calibri"/>
                <a:cs typeface="Calibri"/>
                <a:sym typeface="Calibri"/>
              </a:rPr>
              <a:t>Kudu</a:t>
            </a:r>
            <a:r>
              <a:rPr lang="en-US" sz="1200" dirty="0">
                <a:solidFill>
                  <a:schemeClr val="dk1"/>
                </a:solidFill>
                <a:latin typeface="Calibri"/>
                <a:ea typeface="Calibri"/>
                <a:cs typeface="Calibri"/>
                <a:sym typeface="Calibri"/>
              </a:rPr>
              <a:t> – subspecies of antelope</a:t>
            </a:r>
            <a:endParaRPr dirty="0"/>
          </a:p>
          <a:p>
            <a:pPr marL="0" lvl="0" indent="0" algn="l" rtl="0">
              <a:spcBef>
                <a:spcPts val="0"/>
              </a:spcBef>
              <a:spcAft>
                <a:spcPts val="0"/>
              </a:spcAft>
              <a:buNone/>
            </a:pPr>
            <a:r>
              <a:rPr lang="en-US" sz="1200" i="1" dirty="0">
                <a:solidFill>
                  <a:schemeClr val="dk1"/>
                </a:solidFill>
                <a:latin typeface="Calibri"/>
                <a:ea typeface="Calibri"/>
                <a:cs typeface="Calibri"/>
                <a:sym typeface="Calibri"/>
              </a:rPr>
              <a:t>Wallaby </a:t>
            </a:r>
            <a:r>
              <a:rPr lang="en-US" sz="1200" dirty="0">
                <a:solidFill>
                  <a:schemeClr val="dk1"/>
                </a:solidFill>
                <a:latin typeface="Calibri"/>
                <a:ea typeface="Calibri"/>
                <a:cs typeface="Calibri"/>
                <a:sym typeface="Calibri"/>
              </a:rPr>
              <a:t>– macropod, looks like a small kangaroo</a:t>
            </a:r>
            <a:endParaRPr dirty="0"/>
          </a:p>
          <a:p>
            <a:pPr marL="0" lvl="0" indent="0" algn="l" rtl="0">
              <a:spcBef>
                <a:spcPts val="0"/>
              </a:spcBef>
              <a:spcAft>
                <a:spcPts val="0"/>
              </a:spcAft>
              <a:buNone/>
            </a:pPr>
            <a:r>
              <a:rPr lang="en-US" sz="1200" i="1" dirty="0">
                <a:solidFill>
                  <a:schemeClr val="dk1"/>
                </a:solidFill>
                <a:latin typeface="Calibri"/>
                <a:ea typeface="Calibri"/>
                <a:cs typeface="Calibri"/>
                <a:sym typeface="Calibri"/>
              </a:rPr>
              <a:t>Peccary</a:t>
            </a:r>
            <a:r>
              <a:rPr lang="en-US" sz="1200" dirty="0">
                <a:solidFill>
                  <a:schemeClr val="dk1"/>
                </a:solidFill>
                <a:latin typeface="Calibri"/>
                <a:ea typeface="Calibri"/>
                <a:cs typeface="Calibri"/>
                <a:sym typeface="Calibri"/>
              </a:rPr>
              <a:t> – medium sized animal with resemblance to a pig</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89" name="Google Shape;389;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b="1" dirty="0"/>
              <a:t>Slide 4 - (~2 min):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dirty="0"/>
              <a:t>This is a customizable slide that you can use to explain what particular parts of neuroscience research you are involved in. We recommend using the template above as a guide, and include a photo of yourself (preferable doing something related to your research), as well as a photo related to your particular field of research.  Of course, this template is just a suggestion, feel free to present your research in whatever way you like! </a:t>
            </a:r>
            <a:endParaRPr dirty="0"/>
          </a:p>
          <a:p>
            <a:pPr marL="0" lvl="0" indent="0" algn="l" rtl="0">
              <a:spcBef>
                <a:spcPts val="0"/>
              </a:spcBef>
              <a:spcAft>
                <a:spcPts val="0"/>
              </a:spcAft>
              <a:buNone/>
            </a:pPr>
            <a:br>
              <a:rPr lang="en-US" dirty="0"/>
            </a:br>
            <a:r>
              <a:rPr lang="en-US" dirty="0"/>
              <a:t>However, do take care to not describe your research using complex or technical terms. Giving the goals of your research or methods that you use is usually enough (ex. “I study the brains of people with cancer).</a:t>
            </a:r>
          </a:p>
          <a:p>
            <a:pPr marL="0" lvl="0" indent="0" algn="l" rtl="0">
              <a:spcBef>
                <a:spcPts val="0"/>
              </a:spcBef>
              <a:spcAft>
                <a:spcPts val="0"/>
              </a:spcAft>
              <a:buNone/>
            </a:pPr>
            <a:endParaRPr lang="en-US" sz="1200" b="1"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CA" sz="1200" b="1" i="0" u="none" strike="noStrike" cap="none" dirty="0">
                <a:solidFill>
                  <a:schemeClr val="dk1"/>
                </a:solidFill>
                <a:effectLst/>
                <a:latin typeface="Calibri"/>
                <a:ea typeface="Calibri"/>
                <a:cs typeface="Calibri"/>
                <a:sym typeface="Calibri"/>
              </a:rPr>
              <a:t>Be sure to talk to the students about what part of your research makes you most excited/fascinated!</a:t>
            </a:r>
            <a:endParaRPr lang="en-CA" sz="1200" b="0" i="0" u="none" strike="noStrike" cap="none" dirty="0">
              <a:solidFill>
                <a:schemeClr val="dk1"/>
              </a:solidFill>
              <a:effectLst/>
              <a:latin typeface="Calibri"/>
              <a:ea typeface="Calibri"/>
              <a:cs typeface="Calibri"/>
              <a:sym typeface="Calibri"/>
            </a:endParaRPr>
          </a:p>
          <a:p>
            <a:br>
              <a:rPr lang="en-CA" dirty="0"/>
            </a:br>
            <a:br>
              <a:rPr lang="en-CA" dirty="0"/>
            </a:br>
            <a:endParaRPr dirty="0"/>
          </a:p>
        </p:txBody>
      </p:sp>
      <p:sp>
        <p:nvSpPr>
          <p:cNvPr id="111" name="Google Shape;111;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5 - (~5 min): </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Today is session 1 of </a:t>
            </a:r>
            <a:r>
              <a:rPr lang="en-US" sz="1200" dirty="0" err="1">
                <a:solidFill>
                  <a:schemeClr val="dk1"/>
                </a:solidFill>
                <a:latin typeface="Calibri"/>
                <a:ea typeface="Calibri"/>
                <a:cs typeface="Calibri"/>
                <a:sym typeface="Calibri"/>
              </a:rPr>
              <a:t>BrainReach</a:t>
            </a:r>
            <a:r>
              <a:rPr lang="en-US" sz="1200" dirty="0">
                <a:solidFill>
                  <a:schemeClr val="dk1"/>
                </a:solidFill>
                <a:latin typeface="Calibri"/>
                <a:ea typeface="Calibri"/>
                <a:cs typeface="Calibri"/>
                <a:sym typeface="Calibri"/>
              </a:rPr>
              <a:t> and the central theme is: </a:t>
            </a:r>
            <a:r>
              <a:rPr lang="en-US" sz="1200" b="1" dirty="0">
                <a:solidFill>
                  <a:schemeClr val="dk1"/>
                </a:solidFill>
                <a:latin typeface="Calibri"/>
                <a:ea typeface="Calibri"/>
                <a:cs typeface="Calibri"/>
                <a:sym typeface="Calibri"/>
              </a:rPr>
              <a:t>What is the brain</a:t>
            </a:r>
            <a:r>
              <a:rPr lang="en-US" sz="1200" dirty="0">
                <a:solidFill>
                  <a:schemeClr val="dk1"/>
                </a:solidFill>
                <a:latin typeface="Calibri"/>
                <a:ea typeface="Calibri"/>
                <a:cs typeface="Calibri"/>
                <a:sym typeface="Calibri"/>
              </a:rPr>
              <a:t>?</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Ask the students </a:t>
            </a:r>
            <a:r>
              <a:rPr lang="en-US" sz="1200" b="1" dirty="0">
                <a:solidFill>
                  <a:schemeClr val="dk1"/>
                </a:solidFill>
                <a:latin typeface="Calibri"/>
                <a:ea typeface="Calibri"/>
                <a:cs typeface="Calibri"/>
                <a:sym typeface="Calibri"/>
              </a:rPr>
              <a:t>what they already know about the brain </a:t>
            </a:r>
            <a:r>
              <a:rPr lang="en-US" sz="1200" dirty="0">
                <a:solidFill>
                  <a:schemeClr val="dk1"/>
                </a:solidFill>
                <a:latin typeface="Calibri"/>
                <a:ea typeface="Calibri"/>
                <a:cs typeface="Calibri"/>
                <a:sym typeface="Calibri"/>
              </a:rPr>
              <a:t>or what they may have heard or seen in movies and on TV.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latin typeface="Calibri"/>
                <a:cs typeface="Calibri"/>
                <a:sym typeface="Calibri"/>
              </a:rPr>
              <a:t>Please refer to</a:t>
            </a:r>
            <a:r>
              <a:rPr lang="en-US" sz="1200" b="1" dirty="0">
                <a:solidFill>
                  <a:schemeClr val="dk1"/>
                </a:solidFill>
                <a:latin typeface="Calibri"/>
                <a:ea typeface="Calibri"/>
                <a:cs typeface="Calibri"/>
                <a:sym typeface="Calibri"/>
              </a:rPr>
              <a:t> </a:t>
            </a:r>
            <a:r>
              <a:rPr lang="en-US" sz="1200" b="1" dirty="0">
                <a:solidFill>
                  <a:srgbClr val="FF0000"/>
                </a:solidFill>
              </a:rPr>
              <a:t>“The Volunteer General Guide” for how to make these types of question interactive for your classroom setting.</a:t>
            </a:r>
            <a:endParaRPr lang="en-US" dirty="0">
              <a:latin typeface="Calibri"/>
              <a:ea typeface="Calibri"/>
              <a:cs typeface="Calibri"/>
              <a:sym typeface="Calibri"/>
            </a:endParaRPr>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Use this time to get a feeling for what the students already know and what they are interested in (i.e. are there many questions on dreams, memory </a:t>
            </a:r>
            <a:r>
              <a:rPr lang="en-US" sz="1200" dirty="0" err="1">
                <a:solidFill>
                  <a:schemeClr val="dk1"/>
                </a:solidFill>
                <a:latin typeface="Calibri"/>
                <a:ea typeface="Calibri"/>
                <a:cs typeface="Calibri"/>
                <a:sym typeface="Calibri"/>
              </a:rPr>
              <a:t>etc</a:t>
            </a:r>
            <a:r>
              <a:rPr lang="en-US" sz="1200" dirty="0">
                <a:solidFill>
                  <a:schemeClr val="dk1"/>
                </a:solidFill>
                <a:latin typeface="Calibri"/>
                <a:ea typeface="Calibri"/>
                <a:cs typeface="Calibri"/>
                <a:sym typeface="Calibri"/>
              </a:rPr>
              <a:t>).  This will be useful in preparing for future sessions.  If they mention info that is false (i.e. we use 10% of our brain – we use virtually every part of the brain and most of the brain is active almost all of the time), you should use this chance to go into more details and clarify any misconceptions.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If your students are quiet and not volunteering, try having every student mention one thing they heard before about the brain.  Alternatively you can ask some prompting questions: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Ex. How big is the brain? What is the brain used for?  What does the brain look like?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u="sng"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u="none" dirty="0">
                <a:solidFill>
                  <a:schemeClr val="dk1"/>
                </a:solidFill>
                <a:latin typeface="Calibri"/>
                <a:ea typeface="Calibri"/>
                <a:cs typeface="Calibri"/>
                <a:sym typeface="Calibri"/>
              </a:rPr>
              <a:t>Helpful websites: Check out this website for some fun facts about the brain.</a:t>
            </a:r>
            <a:endParaRPr sz="1200" u="none"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http://www.nursingassistantcentral.com/blog/2008/100-fascinating-facts-you-never-knew-about-the-human-brain/</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127" name="Google Shape;127;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6 - (2 min):</a:t>
            </a:r>
            <a:r>
              <a:rPr lang="en-US" sz="1200" b="0" dirty="0">
                <a:solidFill>
                  <a:schemeClr val="dk1"/>
                </a:solidFill>
                <a:latin typeface="Calibri"/>
                <a:ea typeface="Calibri"/>
                <a:cs typeface="Calibri"/>
                <a:sym typeface="Calibri"/>
              </a:rPr>
              <a:t> </a:t>
            </a: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All cloud slides are key questions that relate to the key theme for today’s lesson: </a:t>
            </a:r>
            <a:r>
              <a:rPr lang="en-US" sz="1200" b="1" dirty="0">
                <a:solidFill>
                  <a:schemeClr val="dk1"/>
                </a:solidFill>
                <a:latin typeface="Calibri"/>
                <a:ea typeface="Calibri"/>
                <a:cs typeface="Calibri"/>
                <a:sym typeface="Calibri"/>
              </a:rPr>
              <a:t>What is the brain</a:t>
            </a:r>
            <a:r>
              <a:rPr lang="en-US" sz="1200" b="0" dirty="0">
                <a:solidFill>
                  <a:schemeClr val="dk1"/>
                </a:solidFill>
                <a:latin typeface="Calibri"/>
                <a:ea typeface="Calibri"/>
                <a:cs typeface="Calibri"/>
                <a:sym typeface="Calibri"/>
              </a:rPr>
              <a:t>?</a:t>
            </a: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dirty="0">
                <a:solidFill>
                  <a:schemeClr val="dk1"/>
                </a:solidFill>
                <a:latin typeface="Calibri"/>
                <a:ea typeface="Calibri"/>
                <a:cs typeface="Calibri"/>
                <a:sym typeface="Calibri"/>
              </a:rPr>
              <a:t>This is a </a:t>
            </a:r>
            <a:r>
              <a:rPr lang="en-US" sz="1200" b="1" dirty="0">
                <a:solidFill>
                  <a:schemeClr val="dk1"/>
                </a:solidFill>
                <a:latin typeface="Calibri"/>
                <a:ea typeface="Calibri"/>
                <a:cs typeface="Calibri"/>
                <a:sym typeface="Calibri"/>
              </a:rPr>
              <a:t>yes or no question</a:t>
            </a:r>
            <a:r>
              <a:rPr lang="en-US" sz="1200" b="0" dirty="0">
                <a:solidFill>
                  <a:schemeClr val="dk1"/>
                </a:solidFill>
                <a:latin typeface="Calibri"/>
                <a:ea typeface="Calibri"/>
                <a:cs typeface="Calibri"/>
                <a:sym typeface="Calibri"/>
              </a:rPr>
              <a:t>. Have them raise their hand if they think the brain is an organ. </a:t>
            </a:r>
          </a:p>
          <a:p>
            <a:pPr marL="0" lvl="0" indent="0" algn="l" rtl="0">
              <a:spcBef>
                <a:spcPts val="0"/>
              </a:spcBef>
              <a:spcAft>
                <a:spcPts val="0"/>
              </a:spcAft>
              <a:buNone/>
            </a:pPr>
            <a:r>
              <a:rPr lang="en-US" sz="1200" b="1" dirty="0">
                <a:solidFill>
                  <a:schemeClr val="dk1"/>
                </a:solidFill>
                <a:latin typeface="Calibri"/>
                <a:cs typeface="Calibri"/>
                <a:sym typeface="Calibri"/>
              </a:rPr>
              <a:t>Please refer to</a:t>
            </a:r>
            <a:r>
              <a:rPr lang="en-US" sz="1200" b="1" dirty="0">
                <a:solidFill>
                  <a:schemeClr val="dk1"/>
                </a:solidFill>
                <a:latin typeface="Calibri"/>
                <a:ea typeface="Calibri"/>
                <a:cs typeface="Calibri"/>
                <a:sym typeface="Calibri"/>
              </a:rPr>
              <a:t> </a:t>
            </a:r>
            <a:r>
              <a:rPr lang="en-US" sz="1200" b="1" dirty="0">
                <a:solidFill>
                  <a:srgbClr val="FF0000"/>
                </a:solidFill>
              </a:rPr>
              <a:t>“The Volunteer General Guide” for how to make these types of question interactive for your classroom setting.</a:t>
            </a: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For someone who says yes, ask them </a:t>
            </a:r>
            <a:r>
              <a:rPr lang="en-US" sz="1200" b="1" dirty="0">
                <a:solidFill>
                  <a:schemeClr val="dk1"/>
                </a:solidFill>
                <a:latin typeface="Calibri"/>
                <a:ea typeface="Calibri"/>
                <a:cs typeface="Calibri"/>
                <a:sym typeface="Calibri"/>
              </a:rPr>
              <a:t>why they think so</a:t>
            </a:r>
            <a:r>
              <a:rPr lang="en-US" sz="1200" b="0" dirty="0">
                <a:solidFill>
                  <a:schemeClr val="dk1"/>
                </a:solidFill>
                <a:latin typeface="Calibri"/>
                <a:ea typeface="Calibri"/>
                <a:cs typeface="Calibri"/>
                <a:sym typeface="Calibri"/>
              </a:rPr>
              <a:t> -&gt; If they don’t know what an organ is then explain it to them (part of the body that does a specific thing).</a:t>
            </a:r>
          </a:p>
          <a:p>
            <a:pPr marL="0" lvl="0" indent="0" algn="l" rtl="0">
              <a:spcBef>
                <a:spcPts val="0"/>
              </a:spcBef>
              <a:spcAft>
                <a:spcPts val="0"/>
              </a:spcAft>
              <a:buNone/>
            </a:pPr>
            <a:r>
              <a:rPr lang="en-CA" sz="1200" b="0" i="1" u="none" strike="noStrike" cap="none" dirty="0">
                <a:solidFill>
                  <a:schemeClr val="dk1"/>
                </a:solidFill>
                <a:effectLst/>
                <a:latin typeface="Calibri"/>
                <a:ea typeface="Calibri"/>
                <a:cs typeface="Calibri"/>
                <a:sym typeface="Calibri"/>
              </a:rPr>
              <a:t>Do this as you move to the next slide.</a:t>
            </a:r>
          </a:p>
          <a:p>
            <a:pPr marL="0" lvl="0" indent="0" algn="l" rtl="0">
              <a:spcBef>
                <a:spcPts val="0"/>
              </a:spcBef>
              <a:spcAft>
                <a:spcPts val="0"/>
              </a:spcAft>
              <a:buNone/>
            </a:pPr>
            <a:endParaRPr lang="en-CA" sz="1200" b="0" i="1"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CA" sz="1200" b="0" i="1"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CA" i="1" dirty="0"/>
          </a:p>
          <a:p>
            <a:pPr marL="0" lvl="0" indent="0" algn="l" rtl="0">
              <a:spcBef>
                <a:spcPts val="0"/>
              </a:spcBef>
              <a:spcAft>
                <a:spcPts val="0"/>
              </a:spcAft>
              <a:buNone/>
            </a:pPr>
            <a:endParaRPr i="1" dirty="0"/>
          </a:p>
        </p:txBody>
      </p:sp>
      <p:sp>
        <p:nvSpPr>
          <p:cNvPr id="139" name="Google Shape;13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Slide 7: </a:t>
            </a:r>
            <a:endParaRPr dirty="0"/>
          </a:p>
          <a:p>
            <a:pPr marL="0" marR="0" lvl="0" indent="0" algn="l" rtl="0">
              <a:lnSpc>
                <a:spcPct val="100000"/>
              </a:lnSpc>
              <a:spcBef>
                <a:spcPts val="0"/>
              </a:spcBef>
              <a:spcAft>
                <a:spcPts val="0"/>
              </a:spcAft>
              <a:buClr>
                <a:schemeClr val="dk1"/>
              </a:buClr>
              <a:buSzPts val="1200"/>
              <a:buFont typeface="Calibri"/>
              <a:buNone/>
            </a:pP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dirty="0">
                <a:solidFill>
                  <a:schemeClr val="dk1"/>
                </a:solidFill>
                <a:latin typeface="Calibri"/>
                <a:ea typeface="Calibri"/>
                <a:cs typeface="Calibri"/>
                <a:sym typeface="Calibri"/>
              </a:rPr>
              <a:t>All cloud slides are key questions that relate to the key theme for today’s lesson: </a:t>
            </a:r>
            <a:r>
              <a:rPr lang="en-US" sz="1200" b="1" dirty="0">
                <a:solidFill>
                  <a:schemeClr val="dk1"/>
                </a:solidFill>
                <a:latin typeface="Calibri"/>
                <a:ea typeface="Calibri"/>
                <a:cs typeface="Calibri"/>
                <a:sym typeface="Calibri"/>
              </a:rPr>
              <a:t>What is the brain</a:t>
            </a:r>
            <a:r>
              <a:rPr lang="en-US" sz="1200" b="0" dirty="0">
                <a:solidFill>
                  <a:schemeClr val="dk1"/>
                </a:solidFill>
                <a:latin typeface="Calibri"/>
                <a:ea typeface="Calibri"/>
                <a:cs typeface="Calibri"/>
                <a:sym typeface="Calibri"/>
              </a:rPr>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question is a continuation from the first one: See if they know </a:t>
            </a:r>
            <a:r>
              <a:rPr lang="en-US" b="1" dirty="0"/>
              <a:t>what organs are</a:t>
            </a:r>
            <a:r>
              <a:rPr lang="en-US" dirty="0"/>
              <a:t> and if so, ask them to give examples. -&gt; Can continue this by asking them </a:t>
            </a:r>
            <a:r>
              <a:rPr lang="en-US" b="1" dirty="0"/>
              <a:t>what organs do in the body</a:t>
            </a:r>
            <a:r>
              <a:rPr lang="en-US" dirty="0"/>
              <a:t>.</a:t>
            </a:r>
            <a:endParaRPr dirty="0"/>
          </a:p>
          <a:p>
            <a:pPr marL="0" lvl="0" indent="0" algn="l" rtl="0">
              <a:spcBef>
                <a:spcPts val="0"/>
              </a:spcBef>
              <a:spcAft>
                <a:spcPts val="0"/>
              </a:spcAft>
              <a:buNone/>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latin typeface="Calibri"/>
                <a:cs typeface="Calibri"/>
                <a:sym typeface="Calibri"/>
              </a:rPr>
              <a:t>Please refer to</a:t>
            </a:r>
            <a:r>
              <a:rPr lang="en-US" sz="1200" b="1" dirty="0">
                <a:solidFill>
                  <a:schemeClr val="dk1"/>
                </a:solidFill>
                <a:latin typeface="Calibri"/>
                <a:ea typeface="Calibri"/>
                <a:cs typeface="Calibri"/>
                <a:sym typeface="Calibri"/>
              </a:rPr>
              <a:t> </a:t>
            </a:r>
            <a:r>
              <a:rPr lang="en-US" sz="1200" b="1" dirty="0">
                <a:solidFill>
                  <a:srgbClr val="FF0000"/>
                </a:solidFill>
              </a:rPr>
              <a:t>“The Volunteer General Guide” for how to make these types of question interactive for your classroom setting.</a:t>
            </a:r>
            <a:endParaRPr lang="en-US" dirty="0">
              <a:latin typeface="Calibri"/>
              <a:ea typeface="Calibri"/>
              <a:cs typeface="Calibri"/>
              <a:sym typeface="Calibri"/>
            </a:endParaRPr>
          </a:p>
          <a:p>
            <a:pPr marL="0" lvl="0" indent="0" algn="l" rtl="0">
              <a:spcBef>
                <a:spcPts val="0"/>
              </a:spcBef>
              <a:spcAft>
                <a:spcPts val="0"/>
              </a:spcAft>
              <a:buNone/>
            </a:pPr>
            <a:endParaRPr dirty="0"/>
          </a:p>
        </p:txBody>
      </p:sp>
      <p:sp>
        <p:nvSpPr>
          <p:cNvPr id="147" name="Google Shape;14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lnSpcReduction="10000"/>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Slide 8 - (8 min):</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Start from the bigger picture: The human body as a whole.</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An organ is a part of our body that has a special function. -&gt; The brain is an organ.</a:t>
            </a:r>
            <a:endParaRPr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Let’s take a moment now to discover the other organs in the human body with an activity. </a:t>
            </a:r>
          </a:p>
          <a:p>
            <a:pPr marL="0" lvl="0" indent="0" algn="l" rtl="0">
              <a:spcBef>
                <a:spcPts val="0"/>
              </a:spcBef>
              <a:spcAft>
                <a:spcPts val="0"/>
              </a:spcAft>
              <a:buNone/>
            </a:pPr>
            <a:r>
              <a:rPr lang="en-CA" sz="1200" b="0" i="0" u="none" strike="noStrike" cap="none" dirty="0">
                <a:solidFill>
                  <a:schemeClr val="dk1"/>
                </a:solidFill>
                <a:effectLst/>
                <a:latin typeface="Calibri"/>
                <a:ea typeface="Calibri"/>
                <a:cs typeface="Calibri"/>
                <a:sym typeface="Calibri"/>
              </a:rPr>
              <a:t>Here, for the human body task during the pandemic, we can screen share and share our screen with the children’s teacher.</a:t>
            </a:r>
          </a:p>
          <a:p>
            <a:pPr marL="0" lvl="0" indent="0" algn="l" rtl="0">
              <a:spcBef>
                <a:spcPts val="0"/>
              </a:spcBef>
              <a:spcAft>
                <a:spcPts val="0"/>
              </a:spcAft>
              <a:buNone/>
            </a:pPr>
            <a:r>
              <a:rPr lang="en-CA" sz="1200" b="0" i="0" u="none" strike="noStrike" cap="none" dirty="0">
                <a:solidFill>
                  <a:schemeClr val="dk1"/>
                </a:solidFill>
                <a:effectLst/>
                <a:latin typeface="Calibri"/>
                <a:ea typeface="Calibri"/>
                <a:cs typeface="Calibri"/>
                <a:sym typeface="Calibri"/>
              </a:rPr>
              <a:t>We’ll use a hyperlink for the volunteers to make access to the body atlas: </a:t>
            </a:r>
            <a:r>
              <a:rPr lang="en-CA" sz="1200" b="0" i="0" u="sng" strike="noStrike" cap="none" dirty="0">
                <a:solidFill>
                  <a:schemeClr val="dk1"/>
                </a:solidFill>
                <a:effectLst/>
                <a:latin typeface="Calibri"/>
                <a:ea typeface="Calibri"/>
                <a:cs typeface="Calibri"/>
                <a:sym typeface="Calibri"/>
                <a:hlinkClick r:id="rId3"/>
              </a:rPr>
              <a:t>https://www.zygotebody.com</a:t>
            </a:r>
            <a:br>
              <a:rPr lang="en-CA" sz="1200" b="0" i="0" u="sng" strike="noStrike" cap="none" dirty="0">
                <a:solidFill>
                  <a:schemeClr val="dk1"/>
                </a:solidFill>
                <a:effectLst/>
                <a:latin typeface="Calibri"/>
                <a:ea typeface="Calibri"/>
                <a:cs typeface="Calibri"/>
                <a:sym typeface="Calibri"/>
              </a:rPr>
            </a:br>
            <a:r>
              <a:rPr lang="en-CA" sz="1200" b="0" i="0" u="none" strike="noStrike" cap="none" dirty="0">
                <a:solidFill>
                  <a:schemeClr val="dk1"/>
                </a:solidFill>
                <a:effectLst/>
                <a:latin typeface="Calibri"/>
                <a:ea typeface="Calibri"/>
                <a:cs typeface="Calibri"/>
                <a:sym typeface="Calibri"/>
              </a:rPr>
              <a:t>OR </a:t>
            </a:r>
            <a:r>
              <a:rPr lang="en-CA" sz="1200" b="0" i="0" u="sng" strike="noStrike" cap="none" dirty="0">
                <a:solidFill>
                  <a:schemeClr val="dk1"/>
                </a:solidFill>
                <a:effectLst/>
                <a:latin typeface="Calibri"/>
                <a:ea typeface="Calibri"/>
                <a:cs typeface="Calibri"/>
                <a:sym typeface="Calibri"/>
              </a:rPr>
              <a:t>https://www.healthline.com/health</a:t>
            </a:r>
            <a:r>
              <a:rPr lang="en-CA" sz="1200" b="0" i="0" u="sng" strike="noStrike" cap="none">
                <a:solidFill>
                  <a:schemeClr val="dk1"/>
                </a:solidFill>
                <a:effectLst/>
                <a:latin typeface="Calibri"/>
                <a:ea typeface="Calibri"/>
                <a:cs typeface="Calibri"/>
                <a:sym typeface="Calibri"/>
              </a:rPr>
              <a:t>/human-body-maps</a:t>
            </a:r>
            <a:endParaRPr lang="en-CA" sz="1200" b="0" i="0" u="sng"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CA"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Students can come up with a list of five organs they are able to recognize.  Have the students write the list on a piece of scrap paper to help them keep on task.</a:t>
            </a:r>
            <a:endParaRPr dirty="0"/>
          </a:p>
          <a:p>
            <a:pPr marL="0" lvl="0" indent="0" algn="l" rtl="0">
              <a:spcBef>
                <a:spcPts val="0"/>
              </a:spcBef>
              <a:spcAft>
                <a:spcPts val="0"/>
              </a:spcAft>
              <a:buNone/>
            </a:pPr>
            <a:endParaRPr lang="en-US" sz="120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tx1"/>
                </a:solidFill>
              </a:rPr>
              <a:t>Please refer to “The Volunteer General Guide” for tips on virtual activities. </a:t>
            </a:r>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Image adapted from: </a:t>
            </a:r>
            <a:r>
              <a:rPr lang="en-US" sz="1200" dirty="0" err="1">
                <a:solidFill>
                  <a:schemeClr val="dk1"/>
                </a:solidFill>
                <a:latin typeface="Calibri"/>
                <a:ea typeface="Calibri"/>
                <a:cs typeface="Calibri"/>
                <a:sym typeface="Calibri"/>
              </a:rPr>
              <a:t>freepik.com</a:t>
            </a: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US" sz="1200" b="0" i="0" u="none" strike="noStrike" cap="none" dirty="0">
              <a:solidFill>
                <a:schemeClr val="dk1"/>
              </a:solidFill>
              <a:effectLst/>
              <a:latin typeface="Calibri"/>
              <a:ea typeface="Calibri"/>
              <a:cs typeface="Calibri"/>
              <a:sym typeface="Calibri"/>
            </a:endParaRPr>
          </a:p>
          <a:p>
            <a:br>
              <a:rPr lang="en-CA" dirty="0"/>
            </a:br>
            <a:br>
              <a:rPr lang="en-CA" dirty="0"/>
            </a:br>
            <a:endParaRPr dirty="0"/>
          </a:p>
        </p:txBody>
      </p:sp>
      <p:sp>
        <p:nvSpPr>
          <p:cNvPr id="155" name="Google Shape;15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Slide 9 - (2 min): </a:t>
            </a:r>
            <a:endParaRPr dirty="0"/>
          </a:p>
          <a:p>
            <a:pPr marL="0" marR="0" lvl="0" indent="0" algn="l" rtl="0">
              <a:lnSpc>
                <a:spcPct val="100000"/>
              </a:lnSpc>
              <a:spcBef>
                <a:spcPts val="0"/>
              </a:spcBef>
              <a:spcAft>
                <a:spcPts val="0"/>
              </a:spcAft>
              <a:buClr>
                <a:schemeClr val="dk1"/>
              </a:buClr>
              <a:buSzPts val="1200"/>
              <a:buFont typeface="Calibri"/>
              <a:buNone/>
            </a:pPr>
            <a:endParaRPr sz="1200" b="1"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dirty="0">
                <a:solidFill>
                  <a:schemeClr val="dk1"/>
                </a:solidFill>
                <a:latin typeface="Calibri"/>
                <a:ea typeface="Calibri"/>
                <a:cs typeface="Calibri"/>
                <a:sym typeface="Calibri"/>
              </a:rPr>
              <a:t>All cloud slides are key questions that relate to the key theme for today’s lesson: </a:t>
            </a:r>
            <a:r>
              <a:rPr lang="en-US" sz="1200" b="1" dirty="0">
                <a:solidFill>
                  <a:schemeClr val="dk1"/>
                </a:solidFill>
                <a:latin typeface="Calibri"/>
                <a:ea typeface="Calibri"/>
                <a:cs typeface="Calibri"/>
                <a:sym typeface="Calibri"/>
              </a:rPr>
              <a:t>What is the brain</a:t>
            </a:r>
            <a:r>
              <a:rPr lang="en-US" sz="1200" b="0" dirty="0">
                <a:solidFill>
                  <a:schemeClr val="dk1"/>
                </a:solidFill>
                <a:latin typeface="Calibri"/>
                <a:ea typeface="Calibri"/>
                <a:cs typeface="Calibri"/>
                <a:sym typeface="Calibri"/>
              </a:rPr>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200" b="0" dirty="0">
                <a:solidFill>
                  <a:schemeClr val="dk1"/>
                </a:solidFill>
                <a:latin typeface="Calibri"/>
                <a:ea typeface="Calibri"/>
                <a:cs typeface="Calibri"/>
                <a:sym typeface="Calibri"/>
              </a:rPr>
              <a:t>This is a yes or no question. Have them raise their hand if they think </a:t>
            </a:r>
            <a:r>
              <a:rPr lang="en-US" sz="1200" b="1" dirty="0">
                <a:solidFill>
                  <a:schemeClr val="dk1"/>
                </a:solidFill>
                <a:latin typeface="Calibri"/>
                <a:ea typeface="Calibri"/>
                <a:cs typeface="Calibri"/>
                <a:sym typeface="Calibri"/>
              </a:rPr>
              <a:t>organs work alone</a:t>
            </a:r>
            <a:r>
              <a:rPr lang="en-US" sz="1200" b="0" dirty="0">
                <a:solidFill>
                  <a:schemeClr val="dk1"/>
                </a:solidFill>
                <a:latin typeface="Calibri"/>
                <a:ea typeface="Calibri"/>
                <a:cs typeface="Calibri"/>
                <a:sym typeface="Calibri"/>
              </a:rPr>
              <a:t>/</a:t>
            </a:r>
            <a:r>
              <a:rPr lang="en-US" sz="1200" b="1" dirty="0">
                <a:solidFill>
                  <a:schemeClr val="dk1"/>
                </a:solidFill>
                <a:latin typeface="Calibri"/>
                <a:ea typeface="Calibri"/>
                <a:cs typeface="Calibri"/>
                <a:sym typeface="Calibri"/>
              </a:rPr>
              <a:t>don’t interact with other stuff in the body.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a:solidFill>
                  <a:schemeClr val="dk1"/>
                </a:solidFill>
                <a:latin typeface="Calibri"/>
                <a:cs typeface="Calibri"/>
                <a:sym typeface="Calibri"/>
              </a:rPr>
              <a:t>Please refer to</a:t>
            </a:r>
            <a:r>
              <a:rPr lang="en-US" sz="1200" b="1" dirty="0">
                <a:solidFill>
                  <a:schemeClr val="dk1"/>
                </a:solidFill>
                <a:latin typeface="Calibri"/>
                <a:ea typeface="Calibri"/>
                <a:cs typeface="Calibri"/>
                <a:sym typeface="Calibri"/>
              </a:rPr>
              <a:t> </a:t>
            </a:r>
            <a:r>
              <a:rPr lang="en-US" sz="1200" b="1" dirty="0">
                <a:solidFill>
                  <a:srgbClr val="FF0000"/>
                </a:solidFill>
              </a:rPr>
              <a:t>“The Volunteer General Guide” for how to make these types of question interactive for your classroom setting.</a:t>
            </a:r>
            <a:endParaRPr lang="en-US" dirty="0">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dirty="0">
                <a:solidFill>
                  <a:schemeClr val="dk1"/>
                </a:solidFill>
                <a:latin typeface="Calibri"/>
                <a:ea typeface="Calibri"/>
                <a:cs typeface="Calibri"/>
                <a:sym typeface="Calibri"/>
              </a:rPr>
              <a:t>For someone who says no, ask them </a:t>
            </a:r>
            <a:r>
              <a:rPr lang="en-US" sz="1200" b="1" dirty="0">
                <a:solidFill>
                  <a:schemeClr val="dk1"/>
                </a:solidFill>
                <a:latin typeface="Calibri"/>
                <a:ea typeface="Calibri"/>
                <a:cs typeface="Calibri"/>
                <a:sym typeface="Calibri"/>
              </a:rPr>
              <a:t>why they think so</a:t>
            </a:r>
            <a:r>
              <a:rPr lang="en-US" sz="1200" b="0" dirty="0">
                <a:solidFill>
                  <a:schemeClr val="dk1"/>
                </a:solidFill>
                <a:latin typeface="Calibri"/>
                <a:ea typeface="Calibri"/>
                <a:cs typeface="Calibri"/>
                <a:sym typeface="Calibri"/>
              </a:rPr>
              <a:t> -&gt; Relate this to the idea of </a:t>
            </a:r>
            <a:r>
              <a:rPr lang="en-US" sz="1200" b="1" dirty="0">
                <a:solidFill>
                  <a:schemeClr val="dk1"/>
                </a:solidFill>
                <a:latin typeface="Calibri"/>
                <a:ea typeface="Calibri"/>
                <a:cs typeface="Calibri"/>
                <a:sym typeface="Calibri"/>
              </a:rPr>
              <a:t>systems</a:t>
            </a:r>
            <a:r>
              <a:rPr lang="en-US" sz="1200" b="0" dirty="0">
                <a:solidFill>
                  <a:schemeClr val="dk1"/>
                </a:solidFill>
                <a:latin typeface="Calibri"/>
                <a:ea typeface="Calibri"/>
                <a:cs typeface="Calibri"/>
                <a:sym typeface="Calibri"/>
              </a:rPr>
              <a:t> that will be introduced on slide 11.</a:t>
            </a:r>
          </a:p>
          <a:p>
            <a:pPr marL="0" lvl="0" indent="0" algn="l" rtl="0">
              <a:spcBef>
                <a:spcPts val="0"/>
              </a:spcBef>
              <a:spcAft>
                <a:spcPts val="0"/>
              </a:spcAft>
              <a:buNone/>
            </a:pPr>
            <a:endParaRPr lang="en-US" sz="1200" b="0" dirty="0">
              <a:solidFill>
                <a:schemeClr val="dk1"/>
              </a:solidFill>
              <a:latin typeface="Calibri"/>
              <a:ea typeface="Calibri"/>
              <a:cs typeface="Calibri"/>
              <a:sym typeface="Calibri"/>
            </a:endParaRPr>
          </a:p>
          <a:p>
            <a:pPr marL="0" lvl="0" indent="0" algn="l" rtl="0">
              <a:spcBef>
                <a:spcPts val="0"/>
              </a:spcBef>
              <a:spcAft>
                <a:spcPts val="0"/>
              </a:spcAft>
              <a:buNone/>
            </a:pPr>
            <a:endParaRPr lang="en-CA" sz="1200" b="0" i="1"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p:txBody>
      </p:sp>
      <p:sp>
        <p:nvSpPr>
          <p:cNvPr id="172" name="Google Shape;17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15"/>
        <p:cNvGrpSpPr/>
        <p:nvPr/>
      </p:nvGrpSpPr>
      <p:grpSpPr>
        <a:xfrm>
          <a:off x="0" y="0"/>
          <a:ext cx="0" cy="0"/>
          <a:chOff x="0" y="0"/>
          <a:chExt cx="0" cy="0"/>
        </a:xfrm>
      </p:grpSpPr>
      <p:sp>
        <p:nvSpPr>
          <p:cNvPr id="16" name="Google Shape;16;p3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72"/>
        <p:cNvGrpSpPr/>
        <p:nvPr/>
      </p:nvGrpSpPr>
      <p:grpSpPr>
        <a:xfrm>
          <a:off x="0" y="0"/>
          <a:ext cx="0" cy="0"/>
          <a:chOff x="0" y="0"/>
          <a:chExt cx="0" cy="0"/>
        </a:xfrm>
      </p:grpSpPr>
      <p:sp>
        <p:nvSpPr>
          <p:cNvPr id="73" name="Google Shape;73;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78"/>
        <p:cNvGrpSpPr/>
        <p:nvPr/>
      </p:nvGrpSpPr>
      <p:grpSpPr>
        <a:xfrm>
          <a:off x="0" y="0"/>
          <a:ext cx="0" cy="0"/>
          <a:chOff x="0" y="0"/>
          <a:chExt cx="0" cy="0"/>
        </a:xfrm>
      </p:grpSpPr>
      <p:sp>
        <p:nvSpPr>
          <p:cNvPr id="79" name="Google Shape;79;p4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1"/>
        <p:cNvGrpSpPr/>
        <p:nvPr/>
      </p:nvGrpSpPr>
      <p:grpSpPr>
        <a:xfrm>
          <a:off x="0" y="0"/>
          <a:ext cx="0" cy="0"/>
          <a:chOff x="0" y="0"/>
          <a:chExt cx="0" cy="0"/>
        </a:xfrm>
      </p:grpSpPr>
      <p:sp>
        <p:nvSpPr>
          <p:cNvPr id="22" name="Google Shape;22;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27"/>
        <p:cNvGrpSpPr/>
        <p:nvPr/>
      </p:nvGrpSpPr>
      <p:grpSpPr>
        <a:xfrm>
          <a:off x="0" y="0"/>
          <a:ext cx="0" cy="0"/>
          <a:chOff x="0" y="0"/>
          <a:chExt cx="0" cy="0"/>
        </a:xfrm>
      </p:grpSpPr>
      <p:sp>
        <p:nvSpPr>
          <p:cNvPr id="28" name="Google Shape;28;p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0" name="Google Shape;30;p3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1" name="Google Shape;31;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34"/>
        <p:cNvGrpSpPr/>
        <p:nvPr/>
      </p:nvGrpSpPr>
      <p:grpSpPr>
        <a:xfrm>
          <a:off x="0" y="0"/>
          <a:ext cx="0" cy="0"/>
          <a:chOff x="0" y="0"/>
          <a:chExt cx="0" cy="0"/>
        </a:xfrm>
      </p:grpSpPr>
      <p:sp>
        <p:nvSpPr>
          <p:cNvPr id="35" name="Google Shape;35;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38"/>
        <p:cNvGrpSpPr/>
        <p:nvPr/>
      </p:nvGrpSpPr>
      <p:grpSpPr>
        <a:xfrm>
          <a:off x="0" y="0"/>
          <a:ext cx="0" cy="0"/>
          <a:chOff x="0" y="0"/>
          <a:chExt cx="0" cy="0"/>
        </a:xfrm>
      </p:grpSpPr>
      <p:sp>
        <p:nvSpPr>
          <p:cNvPr id="39" name="Google Shape;39;p3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1" name="Google Shape;41;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44"/>
        <p:cNvGrpSpPr/>
        <p:nvPr/>
      </p:nvGrpSpPr>
      <p:grpSpPr>
        <a:xfrm>
          <a:off x="0" y="0"/>
          <a:ext cx="0" cy="0"/>
          <a:chOff x="0" y="0"/>
          <a:chExt cx="0" cy="0"/>
        </a:xfrm>
      </p:grpSpPr>
      <p:sp>
        <p:nvSpPr>
          <p:cNvPr id="45" name="Google Shape;45;p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4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4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4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3"/>
        <p:cNvGrpSpPr/>
        <p:nvPr/>
      </p:nvGrpSpPr>
      <p:grpSpPr>
        <a:xfrm>
          <a:off x="0" y="0"/>
          <a:ext cx="0" cy="0"/>
          <a:chOff x="0" y="0"/>
          <a:chExt cx="0" cy="0"/>
        </a:xfrm>
      </p:grpSpPr>
      <p:sp>
        <p:nvSpPr>
          <p:cNvPr id="54" name="Google Shape;54;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58"/>
        <p:cNvGrpSpPr/>
        <p:nvPr/>
      </p:nvGrpSpPr>
      <p:grpSpPr>
        <a:xfrm>
          <a:off x="0" y="0"/>
          <a:ext cx="0" cy="0"/>
          <a:chOff x="0" y="0"/>
          <a:chExt cx="0" cy="0"/>
        </a:xfrm>
      </p:grpSpPr>
      <p:sp>
        <p:nvSpPr>
          <p:cNvPr id="59" name="Google Shape;59;p4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4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65"/>
        <p:cNvGrpSpPr/>
        <p:nvPr/>
      </p:nvGrpSpPr>
      <p:grpSpPr>
        <a:xfrm>
          <a:off x="0" y="0"/>
          <a:ext cx="0" cy="0"/>
          <a:chOff x="0" y="0"/>
          <a:chExt cx="0" cy="0"/>
        </a:xfrm>
      </p:grpSpPr>
      <p:sp>
        <p:nvSpPr>
          <p:cNvPr id="66" name="Google Shape;66;p4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4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zygotebody.com/" TargetMode="External"/><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p:nvPr/>
        </p:nvSpPr>
        <p:spPr>
          <a:xfrm>
            <a:off x="0" y="5278304"/>
            <a:ext cx="9144000"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i="0" u="none" strike="noStrike" cap="none">
                <a:solidFill>
                  <a:srgbClr val="DE3525"/>
                </a:solidFill>
                <a:latin typeface="Century Gothic"/>
                <a:ea typeface="Century Gothic"/>
                <a:cs typeface="Century Gothic"/>
                <a:sym typeface="Century Gothic"/>
              </a:rPr>
              <a:t>Hello, my name is…</a:t>
            </a:r>
            <a:endParaRPr/>
          </a:p>
        </p:txBody>
      </p:sp>
      <p:pic>
        <p:nvPicPr>
          <p:cNvPr id="90" name="Google Shape;90;p1"/>
          <p:cNvPicPr preferRelativeResize="0"/>
          <p:nvPr/>
        </p:nvPicPr>
        <p:blipFill rotWithShape="1">
          <a:blip r:embed="rId3">
            <a:alphaModFix/>
          </a:blip>
          <a:srcRect/>
          <a:stretch/>
        </p:blipFill>
        <p:spPr>
          <a:xfrm>
            <a:off x="566381" y="1460908"/>
            <a:ext cx="8011237" cy="331277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10"/>
          <p:cNvPicPr preferRelativeResize="0"/>
          <p:nvPr/>
        </p:nvPicPr>
        <p:blipFill rotWithShape="1">
          <a:blip r:embed="rId3">
            <a:alphaModFix/>
          </a:blip>
          <a:srcRect/>
          <a:stretch/>
        </p:blipFill>
        <p:spPr>
          <a:xfrm>
            <a:off x="6506946" y="3168144"/>
            <a:ext cx="2312260" cy="3457220"/>
          </a:xfrm>
          <a:prstGeom prst="rect">
            <a:avLst/>
          </a:prstGeom>
          <a:noFill/>
          <a:ln>
            <a:noFill/>
          </a:ln>
        </p:spPr>
      </p:pic>
      <p:sp>
        <p:nvSpPr>
          <p:cNvPr id="183" name="Google Shape;183;p10"/>
          <p:cNvSpPr/>
          <p:nvPr/>
        </p:nvSpPr>
        <p:spPr>
          <a:xfrm>
            <a:off x="361184" y="109938"/>
            <a:ext cx="5768683" cy="4241929"/>
          </a:xfrm>
          <a:prstGeom prst="cloudCallout">
            <a:avLst>
              <a:gd name="adj1" fmla="val 59963"/>
              <a:gd name="adj2" fmla="val 45926"/>
            </a:avLst>
          </a:prstGeom>
          <a:solidFill>
            <a:srgbClr val="F2F2F2"/>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4" name="Google Shape;184;p10"/>
          <p:cNvSpPr txBox="1"/>
          <p:nvPr/>
        </p:nvSpPr>
        <p:spPr>
          <a:xfrm>
            <a:off x="1049867" y="1030573"/>
            <a:ext cx="4262177" cy="298543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b="1">
                <a:solidFill>
                  <a:srgbClr val="DE3525"/>
                </a:solidFill>
                <a:latin typeface="Century Gothic"/>
                <a:ea typeface="Century Gothic"/>
                <a:cs typeface="Century Gothic"/>
                <a:sym typeface="Century Gothic"/>
              </a:rPr>
              <a:t>Do organs work</a:t>
            </a:r>
            <a:endParaRPr/>
          </a:p>
          <a:p>
            <a:pPr marL="0" marR="0" lvl="0" indent="0" algn="ctr" rtl="0">
              <a:spcBef>
                <a:spcPts val="0"/>
              </a:spcBef>
              <a:spcAft>
                <a:spcPts val="0"/>
              </a:spcAft>
              <a:buNone/>
            </a:pPr>
            <a:r>
              <a:rPr lang="en-US" sz="3400" b="1">
                <a:solidFill>
                  <a:srgbClr val="DE3525"/>
                </a:solidFill>
                <a:latin typeface="Century Gothic"/>
                <a:ea typeface="Century Gothic"/>
                <a:cs typeface="Century Gothic"/>
                <a:sym typeface="Century Gothic"/>
              </a:rPr>
              <a:t>alone?</a:t>
            </a:r>
            <a:endParaRPr/>
          </a:p>
          <a:p>
            <a:pPr marL="0" marR="0" lvl="0" indent="0" algn="ctr" rtl="0">
              <a:spcBef>
                <a:spcPts val="0"/>
              </a:spcBef>
              <a:spcAft>
                <a:spcPts val="0"/>
              </a:spcAft>
              <a:buNone/>
            </a:pPr>
            <a:endParaRPr sz="1600" b="1">
              <a:solidFill>
                <a:srgbClr val="DE3525"/>
              </a:solidFill>
              <a:latin typeface="Century Gothic"/>
              <a:ea typeface="Century Gothic"/>
              <a:cs typeface="Century Gothic"/>
              <a:sym typeface="Century Gothic"/>
            </a:endParaRPr>
          </a:p>
          <a:p>
            <a:pPr marL="0" marR="0" lvl="0" indent="0" algn="ctr" rtl="0">
              <a:spcBef>
                <a:spcPts val="0"/>
              </a:spcBef>
              <a:spcAft>
                <a:spcPts val="0"/>
              </a:spcAft>
              <a:buNone/>
            </a:pPr>
            <a:r>
              <a:rPr lang="en-US" sz="3400" b="1">
                <a:solidFill>
                  <a:srgbClr val="DE3525"/>
                </a:solidFill>
                <a:latin typeface="Century Gothic"/>
                <a:ea typeface="Century Gothic"/>
                <a:cs typeface="Century Gothic"/>
                <a:sym typeface="Century Gothic"/>
              </a:rPr>
              <a:t>Does the brain </a:t>
            </a:r>
            <a:endParaRPr/>
          </a:p>
          <a:p>
            <a:pPr marL="0" marR="0" lvl="0" indent="0" algn="ctr" rtl="0">
              <a:spcBef>
                <a:spcPts val="0"/>
              </a:spcBef>
              <a:spcAft>
                <a:spcPts val="0"/>
              </a:spcAft>
              <a:buNone/>
            </a:pPr>
            <a:r>
              <a:rPr lang="en-US" sz="3400" b="1">
                <a:solidFill>
                  <a:srgbClr val="DE3525"/>
                </a:solidFill>
                <a:latin typeface="Century Gothic"/>
                <a:ea typeface="Century Gothic"/>
                <a:cs typeface="Century Gothic"/>
                <a:sym typeface="Century Gothic"/>
              </a:rPr>
              <a:t>work alone?</a:t>
            </a:r>
            <a:endParaRPr/>
          </a:p>
          <a:p>
            <a:pPr marL="0" marR="0" lvl="0" indent="0" algn="ctr" rtl="0">
              <a:spcBef>
                <a:spcPts val="0"/>
              </a:spcBef>
              <a:spcAft>
                <a:spcPts val="0"/>
              </a:spcAft>
              <a:buNone/>
            </a:pPr>
            <a:endParaRPr sz="3600" b="1">
              <a:solidFill>
                <a:srgbClr val="DE3525"/>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1"/>
          <p:cNvSpPr txBox="1"/>
          <p:nvPr/>
        </p:nvSpPr>
        <p:spPr>
          <a:xfrm>
            <a:off x="0" y="271130"/>
            <a:ext cx="91440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Human body systems</a:t>
            </a:r>
            <a:endParaRPr/>
          </a:p>
        </p:txBody>
      </p:sp>
      <p:pic>
        <p:nvPicPr>
          <p:cNvPr id="191" name="Google Shape;191;p11"/>
          <p:cNvPicPr preferRelativeResize="0"/>
          <p:nvPr/>
        </p:nvPicPr>
        <p:blipFill rotWithShape="1">
          <a:blip r:embed="rId3">
            <a:alphaModFix/>
          </a:blip>
          <a:srcRect/>
          <a:stretch/>
        </p:blipFill>
        <p:spPr>
          <a:xfrm>
            <a:off x="0" y="1371600"/>
            <a:ext cx="9144000" cy="4114800"/>
          </a:xfrm>
          <a:prstGeom prst="rect">
            <a:avLst/>
          </a:prstGeom>
          <a:noFill/>
          <a:ln>
            <a:noFill/>
          </a:ln>
        </p:spPr>
      </p:pic>
      <p:sp>
        <p:nvSpPr>
          <p:cNvPr id="192" name="Google Shape;192;p11"/>
          <p:cNvSpPr txBox="1"/>
          <p:nvPr/>
        </p:nvSpPr>
        <p:spPr>
          <a:xfrm>
            <a:off x="1645009" y="5090850"/>
            <a:ext cx="145884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5A0500"/>
                </a:solidFill>
                <a:latin typeface="Century Gothic"/>
                <a:ea typeface="Century Gothic"/>
                <a:cs typeface="Century Gothic"/>
                <a:sym typeface="Century Gothic"/>
              </a:rPr>
              <a:t>Muscular system</a:t>
            </a:r>
            <a:endParaRPr/>
          </a:p>
        </p:txBody>
      </p:sp>
      <p:sp>
        <p:nvSpPr>
          <p:cNvPr id="193" name="Google Shape;193;p11"/>
          <p:cNvSpPr txBox="1"/>
          <p:nvPr/>
        </p:nvSpPr>
        <p:spPr>
          <a:xfrm>
            <a:off x="3138039" y="5097239"/>
            <a:ext cx="143413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5A0500"/>
                </a:solidFill>
                <a:latin typeface="Century Gothic"/>
                <a:ea typeface="Century Gothic"/>
                <a:cs typeface="Century Gothic"/>
                <a:sym typeface="Century Gothic"/>
              </a:rPr>
              <a:t>Skeletal system</a:t>
            </a:r>
            <a:endParaRPr/>
          </a:p>
        </p:txBody>
      </p:sp>
      <p:sp>
        <p:nvSpPr>
          <p:cNvPr id="194" name="Google Shape;194;p11"/>
          <p:cNvSpPr txBox="1"/>
          <p:nvPr/>
        </p:nvSpPr>
        <p:spPr>
          <a:xfrm>
            <a:off x="4635963" y="5097239"/>
            <a:ext cx="1275739"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5A0500"/>
                </a:solidFill>
                <a:latin typeface="Century Gothic"/>
                <a:ea typeface="Century Gothic"/>
                <a:cs typeface="Century Gothic"/>
                <a:sym typeface="Century Gothic"/>
              </a:rPr>
              <a:t>Cardio-vascular system</a:t>
            </a:r>
            <a:endParaRPr/>
          </a:p>
        </p:txBody>
      </p:sp>
      <p:sp>
        <p:nvSpPr>
          <p:cNvPr id="195" name="Google Shape;195;p11"/>
          <p:cNvSpPr txBox="1"/>
          <p:nvPr/>
        </p:nvSpPr>
        <p:spPr>
          <a:xfrm>
            <a:off x="5985026" y="5097239"/>
            <a:ext cx="145884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5A0500"/>
                </a:solidFill>
                <a:latin typeface="Century Gothic"/>
                <a:ea typeface="Century Gothic"/>
                <a:cs typeface="Century Gothic"/>
                <a:sym typeface="Century Gothic"/>
              </a:rPr>
              <a:t>Nervous system</a:t>
            </a:r>
            <a:endParaRPr/>
          </a:p>
        </p:txBody>
      </p:sp>
      <p:sp>
        <p:nvSpPr>
          <p:cNvPr id="196" name="Google Shape;196;p11"/>
          <p:cNvSpPr txBox="1"/>
          <p:nvPr/>
        </p:nvSpPr>
        <p:spPr>
          <a:xfrm>
            <a:off x="7465135" y="5097239"/>
            <a:ext cx="135988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5A0500"/>
                </a:solidFill>
                <a:latin typeface="Century Gothic"/>
                <a:ea typeface="Century Gothic"/>
                <a:cs typeface="Century Gothic"/>
                <a:sym typeface="Century Gothic"/>
              </a:rPr>
              <a:t>Digestive system</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2"/>
          <p:cNvSpPr/>
          <p:nvPr/>
        </p:nvSpPr>
        <p:spPr>
          <a:xfrm>
            <a:off x="3429156" y="0"/>
            <a:ext cx="5714844" cy="6858000"/>
          </a:xfrm>
          <a:prstGeom prst="rect">
            <a:avLst/>
          </a:prstGeom>
          <a:solidFill>
            <a:srgbClr val="49B5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12"/>
          <p:cNvSpPr txBox="1"/>
          <p:nvPr/>
        </p:nvSpPr>
        <p:spPr>
          <a:xfrm>
            <a:off x="0" y="2856600"/>
            <a:ext cx="3429155" cy="1144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The Nervous System</a:t>
            </a:r>
            <a:endParaRPr/>
          </a:p>
        </p:txBody>
      </p:sp>
      <p:pic>
        <p:nvPicPr>
          <p:cNvPr id="2" name="Picture 1">
            <a:extLst>
              <a:ext uri="{FF2B5EF4-FFF2-40B4-BE49-F238E27FC236}">
                <a16:creationId xmlns:a16="http://schemas.microsoft.com/office/drawing/2014/main" id="{B1577DD5-0A87-4896-B013-9AEDECE089C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5250" t="10556" r="18500" b="8888"/>
          <a:stretch/>
        </p:blipFill>
        <p:spPr>
          <a:xfrm>
            <a:off x="5886345" y="183011"/>
            <a:ext cx="2824138" cy="6300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3"/>
          <p:cNvSpPr/>
          <p:nvPr/>
        </p:nvSpPr>
        <p:spPr>
          <a:xfrm>
            <a:off x="3429156" y="0"/>
            <a:ext cx="5714844" cy="6858000"/>
          </a:xfrm>
          <a:prstGeom prst="rect">
            <a:avLst/>
          </a:prstGeom>
          <a:solidFill>
            <a:srgbClr val="49B5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D2B1212-2215-4B4F-A257-DD7A4BE94DD5}"/>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5250" t="10556" r="18500" b="8888"/>
          <a:stretch/>
        </p:blipFill>
        <p:spPr>
          <a:xfrm>
            <a:off x="5886345" y="183011"/>
            <a:ext cx="2824138" cy="6300000"/>
          </a:xfrm>
          <a:prstGeom prst="rect">
            <a:avLst/>
          </a:prstGeom>
        </p:spPr>
      </p:pic>
      <p:sp>
        <p:nvSpPr>
          <p:cNvPr id="212" name="Google Shape;212;p13"/>
          <p:cNvSpPr txBox="1"/>
          <p:nvPr/>
        </p:nvSpPr>
        <p:spPr>
          <a:xfrm>
            <a:off x="0" y="2856600"/>
            <a:ext cx="3429155" cy="1144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The Nervous System</a:t>
            </a:r>
            <a:endParaRPr/>
          </a:p>
        </p:txBody>
      </p:sp>
      <p:cxnSp>
        <p:nvCxnSpPr>
          <p:cNvPr id="213" name="Google Shape;213;p13"/>
          <p:cNvCxnSpPr/>
          <p:nvPr/>
        </p:nvCxnSpPr>
        <p:spPr>
          <a:xfrm rot="10800000">
            <a:off x="5094699" y="1061984"/>
            <a:ext cx="2009636" cy="1"/>
          </a:xfrm>
          <a:prstGeom prst="straightConnector1">
            <a:avLst/>
          </a:prstGeom>
          <a:solidFill>
            <a:schemeClr val="lt1"/>
          </a:solidFill>
          <a:ln w="12700" cap="flat" cmpd="sng">
            <a:solidFill>
              <a:schemeClr val="lt1"/>
            </a:solidFill>
            <a:prstDash val="solid"/>
            <a:round/>
            <a:headEnd type="oval" w="lg" len="lg"/>
            <a:tailEnd type="none" w="sm" len="sm"/>
          </a:ln>
        </p:spPr>
      </p:cxnSp>
      <p:cxnSp>
        <p:nvCxnSpPr>
          <p:cNvPr id="214" name="Google Shape;214;p13"/>
          <p:cNvCxnSpPr/>
          <p:nvPr/>
        </p:nvCxnSpPr>
        <p:spPr>
          <a:xfrm rot="10800000">
            <a:off x="5181269" y="2570240"/>
            <a:ext cx="2105017" cy="1"/>
          </a:xfrm>
          <a:prstGeom prst="straightConnector1">
            <a:avLst/>
          </a:prstGeom>
          <a:solidFill>
            <a:schemeClr val="lt1"/>
          </a:solidFill>
          <a:ln w="12700" cap="flat" cmpd="sng">
            <a:solidFill>
              <a:schemeClr val="lt1"/>
            </a:solidFill>
            <a:prstDash val="solid"/>
            <a:round/>
            <a:headEnd type="oval" w="lg" len="lg"/>
            <a:tailEnd type="none" w="sm" len="sm"/>
          </a:ln>
        </p:spPr>
      </p:cxnSp>
      <p:cxnSp>
        <p:nvCxnSpPr>
          <p:cNvPr id="215" name="Google Shape;215;p13"/>
          <p:cNvCxnSpPr/>
          <p:nvPr/>
        </p:nvCxnSpPr>
        <p:spPr>
          <a:xfrm flipH="1">
            <a:off x="5094701" y="3151680"/>
            <a:ext cx="1420399" cy="1226417"/>
          </a:xfrm>
          <a:prstGeom prst="straightConnector1">
            <a:avLst/>
          </a:prstGeom>
          <a:solidFill>
            <a:schemeClr val="lt1"/>
          </a:solidFill>
          <a:ln w="12700" cap="flat" cmpd="sng">
            <a:solidFill>
              <a:schemeClr val="lt1"/>
            </a:solidFill>
            <a:prstDash val="solid"/>
            <a:round/>
            <a:headEnd type="oval" w="lg" len="lg"/>
            <a:tailEnd type="none" w="sm" len="sm"/>
          </a:ln>
        </p:spPr>
      </p:cxnSp>
      <p:cxnSp>
        <p:nvCxnSpPr>
          <p:cNvPr id="216" name="Google Shape;216;p13"/>
          <p:cNvCxnSpPr/>
          <p:nvPr/>
        </p:nvCxnSpPr>
        <p:spPr>
          <a:xfrm rot="10800000">
            <a:off x="5113487" y="4378097"/>
            <a:ext cx="1936396" cy="354662"/>
          </a:xfrm>
          <a:prstGeom prst="straightConnector1">
            <a:avLst/>
          </a:prstGeom>
          <a:solidFill>
            <a:schemeClr val="lt1"/>
          </a:solidFill>
          <a:ln w="12700" cap="flat" cmpd="sng">
            <a:solidFill>
              <a:schemeClr val="lt1"/>
            </a:solidFill>
            <a:prstDash val="solid"/>
            <a:round/>
            <a:headEnd type="oval" w="lg" len="lg"/>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4"/>
          <p:cNvSpPr/>
          <p:nvPr/>
        </p:nvSpPr>
        <p:spPr>
          <a:xfrm>
            <a:off x="3429156" y="0"/>
            <a:ext cx="5714844" cy="6858000"/>
          </a:xfrm>
          <a:prstGeom prst="rect">
            <a:avLst/>
          </a:prstGeom>
          <a:solidFill>
            <a:srgbClr val="49B5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9B7FFA1D-CB3D-4D71-80D7-B4D24D12948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5250" t="10556" r="18500" b="8888"/>
          <a:stretch/>
        </p:blipFill>
        <p:spPr>
          <a:xfrm>
            <a:off x="5886345" y="183011"/>
            <a:ext cx="2824138" cy="6300000"/>
          </a:xfrm>
          <a:prstGeom prst="rect">
            <a:avLst/>
          </a:prstGeom>
        </p:spPr>
      </p:pic>
      <p:sp>
        <p:nvSpPr>
          <p:cNvPr id="224" name="Google Shape;224;p14"/>
          <p:cNvSpPr txBox="1"/>
          <p:nvPr/>
        </p:nvSpPr>
        <p:spPr>
          <a:xfrm>
            <a:off x="0" y="2856600"/>
            <a:ext cx="3429155" cy="1144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The Nervous System</a:t>
            </a:r>
            <a:endParaRPr/>
          </a:p>
        </p:txBody>
      </p:sp>
      <p:sp>
        <p:nvSpPr>
          <p:cNvPr id="225" name="Google Shape;225;p14"/>
          <p:cNvSpPr txBox="1"/>
          <p:nvPr/>
        </p:nvSpPr>
        <p:spPr>
          <a:xfrm>
            <a:off x="4249556" y="861929"/>
            <a:ext cx="845143"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a:solidFill>
                  <a:schemeClr val="lt1"/>
                </a:solidFill>
                <a:latin typeface="Century Gothic"/>
                <a:ea typeface="Century Gothic"/>
                <a:cs typeface="Century Gothic"/>
                <a:sym typeface="Century Gothic"/>
              </a:rPr>
              <a:t>Brain</a:t>
            </a:r>
            <a:endParaRPr/>
          </a:p>
        </p:txBody>
      </p:sp>
      <p:cxnSp>
        <p:nvCxnSpPr>
          <p:cNvPr id="226" name="Google Shape;226;p14"/>
          <p:cNvCxnSpPr>
            <a:endCxn id="225" idx="3"/>
          </p:cNvCxnSpPr>
          <p:nvPr/>
        </p:nvCxnSpPr>
        <p:spPr>
          <a:xfrm rot="10800000">
            <a:off x="5094699" y="1061984"/>
            <a:ext cx="2009700" cy="0"/>
          </a:xfrm>
          <a:prstGeom prst="straightConnector1">
            <a:avLst/>
          </a:prstGeom>
          <a:solidFill>
            <a:schemeClr val="lt1"/>
          </a:solidFill>
          <a:ln w="12700" cap="flat" cmpd="sng">
            <a:solidFill>
              <a:schemeClr val="lt1"/>
            </a:solidFill>
            <a:prstDash val="solid"/>
            <a:round/>
            <a:headEnd type="oval" w="lg" len="lg"/>
            <a:tailEnd type="none" w="sm" len="sm"/>
          </a:ln>
        </p:spPr>
      </p:cxnSp>
      <p:cxnSp>
        <p:nvCxnSpPr>
          <p:cNvPr id="227" name="Google Shape;227;p14"/>
          <p:cNvCxnSpPr>
            <a:endCxn id="228" idx="3"/>
          </p:cNvCxnSpPr>
          <p:nvPr/>
        </p:nvCxnSpPr>
        <p:spPr>
          <a:xfrm rot="10800000">
            <a:off x="5181269" y="2570240"/>
            <a:ext cx="2105100" cy="0"/>
          </a:xfrm>
          <a:prstGeom prst="straightConnector1">
            <a:avLst/>
          </a:prstGeom>
          <a:solidFill>
            <a:schemeClr val="lt1"/>
          </a:solidFill>
          <a:ln w="12700" cap="flat" cmpd="sng">
            <a:solidFill>
              <a:schemeClr val="lt1"/>
            </a:solidFill>
            <a:prstDash val="solid"/>
            <a:round/>
            <a:headEnd type="oval" w="lg" len="lg"/>
            <a:tailEnd type="none" w="sm" len="sm"/>
          </a:ln>
        </p:spPr>
      </p:cxnSp>
      <p:cxnSp>
        <p:nvCxnSpPr>
          <p:cNvPr id="229" name="Google Shape;229;p14"/>
          <p:cNvCxnSpPr/>
          <p:nvPr/>
        </p:nvCxnSpPr>
        <p:spPr>
          <a:xfrm flipH="1">
            <a:off x="5094701" y="3151680"/>
            <a:ext cx="1420399" cy="1226417"/>
          </a:xfrm>
          <a:prstGeom prst="straightConnector1">
            <a:avLst/>
          </a:prstGeom>
          <a:solidFill>
            <a:schemeClr val="lt1"/>
          </a:solidFill>
          <a:ln w="12700" cap="flat" cmpd="sng">
            <a:solidFill>
              <a:schemeClr val="lt1"/>
            </a:solidFill>
            <a:prstDash val="solid"/>
            <a:round/>
            <a:headEnd type="oval" w="lg" len="lg"/>
            <a:tailEnd type="none" w="sm" len="sm"/>
          </a:ln>
        </p:spPr>
      </p:cxnSp>
      <p:cxnSp>
        <p:nvCxnSpPr>
          <p:cNvPr id="230" name="Google Shape;230;p14"/>
          <p:cNvCxnSpPr/>
          <p:nvPr/>
        </p:nvCxnSpPr>
        <p:spPr>
          <a:xfrm rot="10800000">
            <a:off x="5113487" y="4378097"/>
            <a:ext cx="1936396" cy="354662"/>
          </a:xfrm>
          <a:prstGeom prst="straightConnector1">
            <a:avLst/>
          </a:prstGeom>
          <a:solidFill>
            <a:schemeClr val="lt1"/>
          </a:solidFill>
          <a:ln w="12700" cap="flat" cmpd="sng">
            <a:solidFill>
              <a:schemeClr val="lt1"/>
            </a:solidFill>
            <a:prstDash val="solid"/>
            <a:round/>
            <a:headEnd type="oval" w="lg" len="lg"/>
            <a:tailEnd type="none" w="sm" len="sm"/>
          </a:ln>
        </p:spPr>
      </p:cxnSp>
      <p:sp>
        <p:nvSpPr>
          <p:cNvPr id="228" name="Google Shape;228;p14"/>
          <p:cNvSpPr txBox="1"/>
          <p:nvPr/>
        </p:nvSpPr>
        <p:spPr>
          <a:xfrm>
            <a:off x="3546275" y="2370185"/>
            <a:ext cx="1634994"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a:solidFill>
                  <a:schemeClr val="lt1"/>
                </a:solidFill>
                <a:latin typeface="Century Gothic"/>
                <a:ea typeface="Century Gothic"/>
                <a:cs typeface="Century Gothic"/>
                <a:sym typeface="Century Gothic"/>
              </a:rPr>
              <a:t>Spinal Cord</a:t>
            </a:r>
            <a:endParaRPr/>
          </a:p>
        </p:txBody>
      </p:sp>
      <p:sp>
        <p:nvSpPr>
          <p:cNvPr id="231" name="Google Shape;231;p14"/>
          <p:cNvSpPr txBox="1"/>
          <p:nvPr/>
        </p:nvSpPr>
        <p:spPr>
          <a:xfrm>
            <a:off x="3429156" y="4178042"/>
            <a:ext cx="1634994" cy="40011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b="1">
                <a:solidFill>
                  <a:schemeClr val="lt1"/>
                </a:solidFill>
                <a:latin typeface="Century Gothic"/>
                <a:ea typeface="Century Gothic"/>
                <a:cs typeface="Century Gothic"/>
                <a:sym typeface="Century Gothic"/>
              </a:rPr>
              <a:t>Nerves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15"/>
          <p:cNvPicPr preferRelativeResize="0"/>
          <p:nvPr/>
        </p:nvPicPr>
        <p:blipFill rotWithShape="1">
          <a:blip r:embed="rId3">
            <a:alphaModFix/>
          </a:blip>
          <a:srcRect/>
          <a:stretch/>
        </p:blipFill>
        <p:spPr>
          <a:xfrm>
            <a:off x="6506946" y="3168144"/>
            <a:ext cx="2312260" cy="3457220"/>
          </a:xfrm>
          <a:prstGeom prst="rect">
            <a:avLst/>
          </a:prstGeom>
          <a:noFill/>
          <a:ln>
            <a:noFill/>
          </a:ln>
        </p:spPr>
      </p:pic>
      <p:sp>
        <p:nvSpPr>
          <p:cNvPr id="238" name="Google Shape;238;p15"/>
          <p:cNvSpPr/>
          <p:nvPr/>
        </p:nvSpPr>
        <p:spPr>
          <a:xfrm>
            <a:off x="361184" y="109938"/>
            <a:ext cx="5768683" cy="4241929"/>
          </a:xfrm>
          <a:prstGeom prst="cloudCallout">
            <a:avLst>
              <a:gd name="adj1" fmla="val 59963"/>
              <a:gd name="adj2" fmla="val 45926"/>
            </a:avLst>
          </a:prstGeom>
          <a:solidFill>
            <a:srgbClr val="F2F2F2"/>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15"/>
          <p:cNvSpPr txBox="1"/>
          <p:nvPr/>
        </p:nvSpPr>
        <p:spPr>
          <a:xfrm>
            <a:off x="1018900" y="1553793"/>
            <a:ext cx="4262177"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b="1">
                <a:solidFill>
                  <a:srgbClr val="DE3525"/>
                </a:solidFill>
                <a:latin typeface="Century Gothic"/>
                <a:ea typeface="Century Gothic"/>
                <a:cs typeface="Century Gothic"/>
                <a:sym typeface="Century Gothic"/>
              </a:rPr>
              <a:t>What does our brain look like?</a:t>
            </a:r>
            <a:endParaRPr/>
          </a:p>
          <a:p>
            <a:pPr marL="0" marR="0" lvl="0" indent="0" algn="ctr" rtl="0">
              <a:spcBef>
                <a:spcPts val="0"/>
              </a:spcBef>
              <a:spcAft>
                <a:spcPts val="0"/>
              </a:spcAft>
              <a:buNone/>
            </a:pPr>
            <a:endParaRPr sz="1600" b="1">
              <a:solidFill>
                <a:srgbClr val="DE3525"/>
              </a:solidFill>
              <a:latin typeface="Century Gothic"/>
              <a:ea typeface="Century Gothic"/>
              <a:cs typeface="Century Gothic"/>
              <a:sym typeface="Century Gothic"/>
            </a:endParaRPr>
          </a:p>
          <a:p>
            <a:pPr marL="0" marR="0" lvl="0" indent="0" algn="ctr" rtl="0">
              <a:spcBef>
                <a:spcPts val="0"/>
              </a:spcBef>
              <a:spcAft>
                <a:spcPts val="0"/>
              </a:spcAft>
              <a:buNone/>
            </a:pPr>
            <a:endParaRPr sz="3600" b="1">
              <a:solidFill>
                <a:srgbClr val="DE3525"/>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16"/>
          <p:cNvPicPr preferRelativeResize="0"/>
          <p:nvPr/>
        </p:nvPicPr>
        <p:blipFill rotWithShape="1">
          <a:blip r:embed="rId3">
            <a:alphaModFix/>
          </a:blip>
          <a:srcRect/>
          <a:stretch/>
        </p:blipFill>
        <p:spPr>
          <a:xfrm>
            <a:off x="1347260" y="1020726"/>
            <a:ext cx="6449477" cy="5159299"/>
          </a:xfrm>
          <a:prstGeom prst="rect">
            <a:avLst/>
          </a:prstGeom>
          <a:noFill/>
          <a:ln>
            <a:noFill/>
          </a:ln>
        </p:spPr>
      </p:pic>
      <p:sp>
        <p:nvSpPr>
          <p:cNvPr id="246" name="Google Shape;246;p16"/>
          <p:cNvSpPr txBox="1"/>
          <p:nvPr/>
        </p:nvSpPr>
        <p:spPr>
          <a:xfrm>
            <a:off x="-2" y="5952453"/>
            <a:ext cx="9143999" cy="63441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5A0500"/>
              </a:buClr>
              <a:buSzPts val="3000"/>
              <a:buFont typeface="Century Gothic"/>
              <a:buNone/>
            </a:pPr>
            <a:r>
              <a:rPr lang="en-US" sz="3000" b="1">
                <a:solidFill>
                  <a:srgbClr val="5A0500"/>
                </a:solidFill>
                <a:latin typeface="Century Gothic"/>
                <a:ea typeface="Century Gothic"/>
                <a:cs typeface="Century Gothic"/>
                <a:sym typeface="Century Gothic"/>
              </a:rPr>
              <a:t>What do you notice about how the brain looks?</a:t>
            </a:r>
            <a:endParaRPr sz="3000" b="1">
              <a:solidFill>
                <a:srgbClr val="5A0500"/>
              </a:solidFill>
              <a:latin typeface="Century Gothic"/>
              <a:ea typeface="Century Gothic"/>
              <a:cs typeface="Century Gothic"/>
              <a:sym typeface="Century Gothic"/>
            </a:endParaRPr>
          </a:p>
        </p:txBody>
      </p:sp>
      <p:sp>
        <p:nvSpPr>
          <p:cNvPr id="247" name="Google Shape;247;p16"/>
          <p:cNvSpPr txBox="1"/>
          <p:nvPr/>
        </p:nvSpPr>
        <p:spPr>
          <a:xfrm>
            <a:off x="0" y="271130"/>
            <a:ext cx="91440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The Human Brain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17"/>
          <p:cNvPicPr preferRelativeResize="0"/>
          <p:nvPr/>
        </p:nvPicPr>
        <p:blipFill rotWithShape="1">
          <a:blip r:embed="rId3">
            <a:alphaModFix/>
          </a:blip>
          <a:srcRect/>
          <a:stretch/>
        </p:blipFill>
        <p:spPr>
          <a:xfrm>
            <a:off x="5168758" y="636721"/>
            <a:ext cx="3611200" cy="4228729"/>
          </a:xfrm>
          <a:prstGeom prst="rect">
            <a:avLst/>
          </a:prstGeom>
          <a:noFill/>
          <a:ln>
            <a:noFill/>
          </a:ln>
        </p:spPr>
      </p:pic>
      <p:sp>
        <p:nvSpPr>
          <p:cNvPr id="254" name="Google Shape;254;p17"/>
          <p:cNvSpPr/>
          <p:nvPr/>
        </p:nvSpPr>
        <p:spPr>
          <a:xfrm>
            <a:off x="649454" y="993495"/>
            <a:ext cx="4409012" cy="2984501"/>
          </a:xfrm>
          <a:prstGeom prst="wedgeRoundRectCallout">
            <a:avLst>
              <a:gd name="adj1" fmla="val 64751"/>
              <a:gd name="adj2" fmla="val 212"/>
              <a:gd name="adj3" fmla="val 16667"/>
            </a:avLst>
          </a:prstGeom>
          <a:solidFill>
            <a:schemeClr val="lt1"/>
          </a:solidFill>
          <a:ln w="28575" cap="flat" cmpd="sng">
            <a:solidFill>
              <a:srgbClr val="5A05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55" name="Google Shape;255;p17"/>
          <p:cNvSpPr txBox="1"/>
          <p:nvPr/>
        </p:nvSpPr>
        <p:spPr>
          <a:xfrm>
            <a:off x="580660" y="2110947"/>
            <a:ext cx="45466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5A0500"/>
              </a:buClr>
              <a:buSzPts val="3600"/>
              <a:buFont typeface="Century Gothic"/>
              <a:buNone/>
            </a:pPr>
            <a:r>
              <a:rPr lang="en-US" sz="3600" b="1">
                <a:solidFill>
                  <a:srgbClr val="5A0500"/>
                </a:solidFill>
                <a:latin typeface="Century Gothic"/>
                <a:ea typeface="Century Gothic"/>
                <a:cs typeface="Century Gothic"/>
                <a:sym typeface="Century Gothic"/>
              </a:rPr>
              <a:t>Why does a brain have folds?</a:t>
            </a:r>
            <a:endParaRPr sz="3600" b="1">
              <a:solidFill>
                <a:srgbClr val="5A0500"/>
              </a:solidFill>
              <a:latin typeface="Helvetica Neue Light"/>
              <a:ea typeface="Helvetica Neue Light"/>
              <a:cs typeface="Helvetica Neue Light"/>
              <a:sym typeface="Helvetica Neue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8"/>
          <p:cNvSpPr/>
          <p:nvPr/>
        </p:nvSpPr>
        <p:spPr>
          <a:xfrm>
            <a:off x="649454" y="993495"/>
            <a:ext cx="4409012" cy="2984501"/>
          </a:xfrm>
          <a:prstGeom prst="wedgeRoundRectCallout">
            <a:avLst>
              <a:gd name="adj1" fmla="val 64751"/>
              <a:gd name="adj2" fmla="val 212"/>
              <a:gd name="adj3" fmla="val 16667"/>
            </a:avLst>
          </a:prstGeom>
          <a:solidFill>
            <a:schemeClr val="lt1"/>
          </a:solidFill>
          <a:ln w="28575" cap="flat" cmpd="sng">
            <a:solidFill>
              <a:srgbClr val="5A05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62" name="Google Shape;262;p18"/>
          <p:cNvSpPr txBox="1"/>
          <p:nvPr/>
        </p:nvSpPr>
        <p:spPr>
          <a:xfrm>
            <a:off x="0" y="5462109"/>
            <a:ext cx="9144000"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The paper in the pocket challenge!</a:t>
            </a:r>
            <a:endParaRPr/>
          </a:p>
        </p:txBody>
      </p:sp>
      <p:sp>
        <p:nvSpPr>
          <p:cNvPr id="263" name="Google Shape;263;p18"/>
          <p:cNvSpPr txBox="1"/>
          <p:nvPr/>
        </p:nvSpPr>
        <p:spPr>
          <a:xfrm>
            <a:off x="580660" y="2110947"/>
            <a:ext cx="45466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5A0500"/>
              </a:buClr>
              <a:buSzPts val="3600"/>
              <a:buFont typeface="Century Gothic"/>
              <a:buNone/>
            </a:pPr>
            <a:r>
              <a:rPr lang="en-US" sz="3600" b="1">
                <a:solidFill>
                  <a:srgbClr val="5A0500"/>
                </a:solidFill>
                <a:latin typeface="Century Gothic"/>
                <a:ea typeface="Century Gothic"/>
                <a:cs typeface="Century Gothic"/>
                <a:sym typeface="Century Gothic"/>
              </a:rPr>
              <a:t>Why does a brain have folds?</a:t>
            </a:r>
            <a:endParaRPr sz="3600" b="1">
              <a:solidFill>
                <a:srgbClr val="5A0500"/>
              </a:solidFill>
              <a:latin typeface="Helvetica Neue Light"/>
              <a:ea typeface="Helvetica Neue Light"/>
              <a:cs typeface="Helvetica Neue Light"/>
              <a:sym typeface="Helvetica Neue Light"/>
            </a:endParaRPr>
          </a:p>
        </p:txBody>
      </p:sp>
      <p:pic>
        <p:nvPicPr>
          <p:cNvPr id="264" name="Google Shape;264;p18"/>
          <p:cNvPicPr preferRelativeResize="0"/>
          <p:nvPr/>
        </p:nvPicPr>
        <p:blipFill rotWithShape="1">
          <a:blip r:embed="rId3">
            <a:alphaModFix/>
          </a:blip>
          <a:srcRect/>
          <a:stretch/>
        </p:blipFill>
        <p:spPr>
          <a:xfrm>
            <a:off x="5168758" y="636721"/>
            <a:ext cx="3611200" cy="422872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19">
            <a:hlinkClick r:id="rId3"/>
          </p:cNvPr>
          <p:cNvPicPr preferRelativeResize="0"/>
          <p:nvPr/>
        </p:nvPicPr>
        <p:blipFill rotWithShape="1">
          <a:blip r:embed="rId4">
            <a:alphaModFix/>
          </a:blip>
          <a:srcRect/>
          <a:stretch/>
        </p:blipFill>
        <p:spPr>
          <a:xfrm>
            <a:off x="2217726" y="1417638"/>
            <a:ext cx="4708548" cy="4698968"/>
          </a:xfrm>
          <a:prstGeom prst="rect">
            <a:avLst/>
          </a:prstGeom>
          <a:noFill/>
          <a:ln>
            <a:noFill/>
          </a:ln>
        </p:spPr>
      </p:pic>
      <p:sp>
        <p:nvSpPr>
          <p:cNvPr id="271" name="Google Shape;271;p19"/>
          <p:cNvSpPr txBox="1"/>
          <p:nvPr/>
        </p:nvSpPr>
        <p:spPr>
          <a:xfrm>
            <a:off x="0" y="377455"/>
            <a:ext cx="91440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Why does a brain have folds?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
        <p:nvSpPr>
          <p:cNvPr id="96" name="Google Shape;96;p2"/>
          <p:cNvSpPr txBox="1"/>
          <p:nvPr/>
        </p:nvSpPr>
        <p:spPr>
          <a:xfrm>
            <a:off x="0" y="2849526"/>
            <a:ext cx="91440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7200"/>
              <a:buFont typeface="Century Gothic"/>
              <a:buNone/>
            </a:pPr>
            <a:r>
              <a:rPr lang="en-US" sz="7200" b="1" i="0" u="none" strike="noStrike" cap="none">
                <a:solidFill>
                  <a:srgbClr val="DE3525"/>
                </a:solidFill>
                <a:latin typeface="Century Gothic"/>
                <a:ea typeface="Century Gothic"/>
                <a:cs typeface="Century Gothic"/>
                <a:sym typeface="Century Gothic"/>
              </a:rPr>
              <a:t>Draw a Scientist!</a:t>
            </a:r>
            <a:endParaRPr sz="7200" b="1" i="0" u="none" strike="noStrike" cap="none">
              <a:solidFill>
                <a:srgbClr val="DE3525"/>
              </a:solidFill>
              <a:latin typeface="Helvetica Neue Light"/>
              <a:ea typeface="Helvetica Neue Light"/>
              <a:cs typeface="Helvetica Neue Light"/>
              <a:sym typeface="Helvetica Neue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 name="Picture 1">
            <a:extLst>
              <a:ext uri="{FF2B5EF4-FFF2-40B4-BE49-F238E27FC236}">
                <a16:creationId xmlns:a16="http://schemas.microsoft.com/office/drawing/2014/main" id="{1D84FDA1-2486-4B22-B039-4290D0583E41}"/>
              </a:ext>
            </a:extLst>
          </p:cNvPr>
          <p:cNvPicPr>
            <a:picLocks noChangeAspect="1"/>
          </p:cNvPicPr>
          <p:nvPr/>
        </p:nvPicPr>
        <p:blipFill>
          <a:blip r:embed="rId3" cstate="print">
            <a:clrChange>
              <a:clrFrom>
                <a:srgbClr val="FCEEED"/>
              </a:clrFrom>
              <a:clrTo>
                <a:srgbClr val="FCEEED">
                  <a:alpha val="0"/>
                </a:srgbClr>
              </a:clrTo>
            </a:clrChange>
            <a:extLst>
              <a:ext uri="{28A0092B-C50C-407E-A947-70E740481C1C}">
                <a14:useLocalDpi xmlns:a14="http://schemas.microsoft.com/office/drawing/2010/main" val="0"/>
              </a:ext>
            </a:extLst>
          </a:blip>
          <a:stretch>
            <a:fillRect/>
          </a:stretch>
        </p:blipFill>
        <p:spPr>
          <a:xfrm>
            <a:off x="6350" y="1329596"/>
            <a:ext cx="9131300" cy="4673600"/>
          </a:xfrm>
          <a:prstGeom prst="rect">
            <a:avLst/>
          </a:prstGeom>
        </p:spPr>
      </p:pic>
      <p:cxnSp>
        <p:nvCxnSpPr>
          <p:cNvPr id="278" name="Google Shape;278;p20"/>
          <p:cNvCxnSpPr>
            <a:endCxn id="279" idx="0"/>
          </p:cNvCxnSpPr>
          <p:nvPr/>
        </p:nvCxnSpPr>
        <p:spPr>
          <a:xfrm>
            <a:off x="3108660" y="3442107"/>
            <a:ext cx="946800" cy="900300"/>
          </a:xfrm>
          <a:prstGeom prst="straightConnector1">
            <a:avLst/>
          </a:prstGeom>
          <a:noFill/>
          <a:ln w="19050" cap="flat" cmpd="sng">
            <a:solidFill>
              <a:srgbClr val="5A0500"/>
            </a:solidFill>
            <a:prstDash val="solid"/>
            <a:round/>
            <a:headEnd type="none" w="sm" len="sm"/>
            <a:tailEnd type="none" w="sm" len="sm"/>
          </a:ln>
        </p:spPr>
      </p:cxnSp>
      <p:cxnSp>
        <p:nvCxnSpPr>
          <p:cNvPr id="280" name="Google Shape;280;p20"/>
          <p:cNvCxnSpPr>
            <a:endCxn id="281" idx="2"/>
          </p:cNvCxnSpPr>
          <p:nvPr/>
        </p:nvCxnSpPr>
        <p:spPr>
          <a:xfrm rot="10800000" flipH="1">
            <a:off x="2990510" y="2136424"/>
            <a:ext cx="853500" cy="908100"/>
          </a:xfrm>
          <a:prstGeom prst="straightConnector1">
            <a:avLst/>
          </a:prstGeom>
          <a:noFill/>
          <a:ln w="19050" cap="flat" cmpd="sng">
            <a:solidFill>
              <a:srgbClr val="5A0500"/>
            </a:solidFill>
            <a:prstDash val="solid"/>
            <a:round/>
            <a:headEnd type="none" w="sm" len="sm"/>
            <a:tailEnd type="none" w="sm" len="sm"/>
          </a:ln>
        </p:spPr>
      </p:cxnSp>
      <p:sp>
        <p:nvSpPr>
          <p:cNvPr id="281" name="Google Shape;281;p20"/>
          <p:cNvSpPr txBox="1"/>
          <p:nvPr/>
        </p:nvSpPr>
        <p:spPr>
          <a:xfrm>
            <a:off x="3322072" y="1705537"/>
            <a:ext cx="1043876"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E36C09"/>
                </a:solidFill>
                <a:latin typeface="Century Gothic"/>
                <a:ea typeface="Century Gothic"/>
                <a:cs typeface="Century Gothic"/>
                <a:sym typeface="Century Gothic"/>
              </a:rPr>
              <a:t>Gyrus</a:t>
            </a:r>
            <a:endParaRPr/>
          </a:p>
        </p:txBody>
      </p:sp>
      <p:sp>
        <p:nvSpPr>
          <p:cNvPr id="279" name="Google Shape;279;p20"/>
          <p:cNvSpPr txBox="1"/>
          <p:nvPr/>
        </p:nvSpPr>
        <p:spPr>
          <a:xfrm>
            <a:off x="3533521" y="4342407"/>
            <a:ext cx="1043877"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chemeClr val="accent5"/>
                </a:solidFill>
                <a:latin typeface="Century Gothic"/>
                <a:ea typeface="Century Gothic"/>
                <a:cs typeface="Century Gothic"/>
                <a:sym typeface="Century Gothic"/>
              </a:rPr>
              <a:t>Sulcus</a:t>
            </a:r>
            <a:endParaRPr/>
          </a:p>
        </p:txBody>
      </p:sp>
      <p:sp>
        <p:nvSpPr>
          <p:cNvPr id="282" name="Google Shape;282;p20"/>
          <p:cNvSpPr txBox="1"/>
          <p:nvPr/>
        </p:nvSpPr>
        <p:spPr>
          <a:xfrm>
            <a:off x="0" y="271130"/>
            <a:ext cx="91440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Brain folds have special names</a:t>
            </a:r>
            <a:endParaRPr/>
          </a:p>
        </p:txBody>
      </p:sp>
      <p:sp>
        <p:nvSpPr>
          <p:cNvPr id="283" name="Google Shape;283;p20"/>
          <p:cNvSpPr txBox="1"/>
          <p:nvPr/>
        </p:nvSpPr>
        <p:spPr>
          <a:xfrm>
            <a:off x="8093774" y="3461392"/>
            <a:ext cx="1043876" cy="43088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chemeClr val="accent5"/>
                </a:solidFill>
                <a:latin typeface="Century Gothic"/>
                <a:ea typeface="Century Gothic"/>
                <a:cs typeface="Century Gothic"/>
                <a:sym typeface="Century Gothic"/>
              </a:rPr>
              <a:t>Sulcus</a:t>
            </a:r>
            <a:endParaRPr/>
          </a:p>
        </p:txBody>
      </p:sp>
      <p:sp>
        <p:nvSpPr>
          <p:cNvPr id="284" name="Google Shape;284;p20"/>
          <p:cNvSpPr txBox="1"/>
          <p:nvPr/>
        </p:nvSpPr>
        <p:spPr>
          <a:xfrm>
            <a:off x="5502974" y="4932229"/>
            <a:ext cx="1043876" cy="43088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chemeClr val="accent5"/>
                </a:solidFill>
                <a:latin typeface="Century Gothic"/>
                <a:ea typeface="Century Gothic"/>
                <a:cs typeface="Century Gothic"/>
                <a:sym typeface="Century Gothic"/>
              </a:rPr>
              <a:t>Sulcus</a:t>
            </a:r>
            <a:endParaRPr/>
          </a:p>
        </p:txBody>
      </p:sp>
      <p:sp>
        <p:nvSpPr>
          <p:cNvPr id="285" name="Google Shape;285;p20"/>
          <p:cNvSpPr txBox="1"/>
          <p:nvPr/>
        </p:nvSpPr>
        <p:spPr>
          <a:xfrm>
            <a:off x="7721230" y="2200038"/>
            <a:ext cx="968535" cy="43088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1">
                <a:solidFill>
                  <a:srgbClr val="E36C09"/>
                </a:solidFill>
                <a:latin typeface="Century Gothic"/>
                <a:ea typeface="Century Gothic"/>
                <a:cs typeface="Century Gothic"/>
                <a:sym typeface="Century Gothic"/>
              </a:rPr>
              <a:t>Gyrus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21"/>
          <p:cNvPicPr preferRelativeResize="0"/>
          <p:nvPr/>
        </p:nvPicPr>
        <p:blipFill rotWithShape="1">
          <a:blip r:embed="rId3">
            <a:alphaModFix/>
          </a:blip>
          <a:srcRect/>
          <a:stretch/>
        </p:blipFill>
        <p:spPr>
          <a:xfrm>
            <a:off x="6506946" y="3168144"/>
            <a:ext cx="2312260" cy="3457220"/>
          </a:xfrm>
          <a:prstGeom prst="rect">
            <a:avLst/>
          </a:prstGeom>
          <a:noFill/>
          <a:ln>
            <a:noFill/>
          </a:ln>
        </p:spPr>
      </p:pic>
      <p:sp>
        <p:nvSpPr>
          <p:cNvPr id="292" name="Google Shape;292;p21"/>
          <p:cNvSpPr/>
          <p:nvPr/>
        </p:nvSpPr>
        <p:spPr>
          <a:xfrm>
            <a:off x="361184" y="109938"/>
            <a:ext cx="5768683" cy="4241929"/>
          </a:xfrm>
          <a:prstGeom prst="cloudCallout">
            <a:avLst>
              <a:gd name="adj1" fmla="val 59963"/>
              <a:gd name="adj2" fmla="val 45926"/>
            </a:avLst>
          </a:prstGeom>
          <a:solidFill>
            <a:srgbClr val="F2F2F2"/>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3" name="Google Shape;293;p21"/>
          <p:cNvSpPr txBox="1"/>
          <p:nvPr/>
        </p:nvSpPr>
        <p:spPr>
          <a:xfrm>
            <a:off x="1114436" y="966940"/>
            <a:ext cx="4262177"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b="1">
                <a:solidFill>
                  <a:srgbClr val="DE3525"/>
                </a:solidFill>
                <a:latin typeface="Century Gothic"/>
                <a:ea typeface="Century Gothic"/>
                <a:cs typeface="Century Gothic"/>
                <a:sym typeface="Century Gothic"/>
              </a:rPr>
              <a:t>Do all animals have a brain?</a:t>
            </a:r>
            <a:endParaRPr/>
          </a:p>
          <a:p>
            <a:pPr marL="0" marR="0" lvl="0" indent="0" algn="ctr" rtl="0">
              <a:spcBef>
                <a:spcPts val="0"/>
              </a:spcBef>
              <a:spcAft>
                <a:spcPts val="0"/>
              </a:spcAft>
              <a:buNone/>
            </a:pPr>
            <a:endParaRPr sz="1600" b="1">
              <a:solidFill>
                <a:srgbClr val="DE3525"/>
              </a:solidFill>
              <a:latin typeface="Century Gothic"/>
              <a:ea typeface="Century Gothic"/>
              <a:cs typeface="Century Gothic"/>
              <a:sym typeface="Century Gothic"/>
            </a:endParaRPr>
          </a:p>
          <a:p>
            <a:pPr marL="0" marR="0" lvl="0" indent="0" algn="ctr" rtl="0">
              <a:spcBef>
                <a:spcPts val="0"/>
              </a:spcBef>
              <a:spcAft>
                <a:spcPts val="0"/>
              </a:spcAft>
              <a:buNone/>
            </a:pPr>
            <a:endParaRPr sz="3600" b="1">
              <a:solidFill>
                <a:srgbClr val="DE3525"/>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22"/>
          <p:cNvPicPr preferRelativeResize="0"/>
          <p:nvPr/>
        </p:nvPicPr>
        <p:blipFill rotWithShape="1">
          <a:blip r:embed="rId3">
            <a:alphaModFix/>
          </a:blip>
          <a:srcRect/>
          <a:stretch/>
        </p:blipFill>
        <p:spPr>
          <a:xfrm>
            <a:off x="6506946" y="3168144"/>
            <a:ext cx="2312260" cy="3457219"/>
          </a:xfrm>
          <a:prstGeom prst="rect">
            <a:avLst/>
          </a:prstGeom>
          <a:noFill/>
          <a:ln>
            <a:noFill/>
          </a:ln>
        </p:spPr>
      </p:pic>
      <p:sp>
        <p:nvSpPr>
          <p:cNvPr id="300" name="Google Shape;300;p22"/>
          <p:cNvSpPr/>
          <p:nvPr/>
        </p:nvSpPr>
        <p:spPr>
          <a:xfrm>
            <a:off x="361184" y="109938"/>
            <a:ext cx="5768700" cy="4242000"/>
          </a:xfrm>
          <a:prstGeom prst="cloudCallout">
            <a:avLst>
              <a:gd name="adj1" fmla="val 59963"/>
              <a:gd name="adj2" fmla="val 45926"/>
            </a:avLst>
          </a:prstGeom>
          <a:solidFill>
            <a:srgbClr val="F2F2F2"/>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1" name="Google Shape;301;p22"/>
          <p:cNvSpPr txBox="1"/>
          <p:nvPr/>
        </p:nvSpPr>
        <p:spPr>
          <a:xfrm>
            <a:off x="1114436" y="966940"/>
            <a:ext cx="4262100" cy="2985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400" b="1">
                <a:solidFill>
                  <a:srgbClr val="DE3525"/>
                </a:solidFill>
                <a:latin typeface="Century Gothic"/>
                <a:ea typeface="Century Gothic"/>
                <a:cs typeface="Century Gothic"/>
                <a:sym typeface="Century Gothic"/>
              </a:rPr>
              <a:t>Do all animals have a brain?</a:t>
            </a:r>
            <a:endParaRPr/>
          </a:p>
          <a:p>
            <a:pPr marL="0" marR="0" lvl="0" indent="0" algn="ctr" rtl="0">
              <a:spcBef>
                <a:spcPts val="0"/>
              </a:spcBef>
              <a:spcAft>
                <a:spcPts val="0"/>
              </a:spcAft>
              <a:buNone/>
            </a:pPr>
            <a:endParaRPr sz="1600" b="1">
              <a:solidFill>
                <a:srgbClr val="DE3525"/>
              </a:solidFill>
              <a:latin typeface="Century Gothic"/>
              <a:ea typeface="Century Gothic"/>
              <a:cs typeface="Century Gothic"/>
              <a:sym typeface="Century Gothic"/>
            </a:endParaRPr>
          </a:p>
          <a:p>
            <a:pPr marL="0" marR="0" lvl="0" indent="0" algn="ctr" rtl="0">
              <a:spcBef>
                <a:spcPts val="0"/>
              </a:spcBef>
              <a:spcAft>
                <a:spcPts val="0"/>
              </a:spcAft>
              <a:buNone/>
            </a:pPr>
            <a:r>
              <a:rPr lang="en-US" sz="3400" b="1">
                <a:solidFill>
                  <a:srgbClr val="DE3525"/>
                </a:solidFill>
                <a:latin typeface="Century Gothic"/>
                <a:ea typeface="Century Gothic"/>
                <a:cs typeface="Century Gothic"/>
                <a:sym typeface="Century Gothic"/>
              </a:rPr>
              <a:t>Do their brains </a:t>
            </a:r>
            <a:endParaRPr/>
          </a:p>
          <a:p>
            <a:pPr marL="0" marR="0" lvl="0" indent="0" algn="ctr" rtl="0">
              <a:spcBef>
                <a:spcPts val="0"/>
              </a:spcBef>
              <a:spcAft>
                <a:spcPts val="0"/>
              </a:spcAft>
              <a:buNone/>
            </a:pPr>
            <a:r>
              <a:rPr lang="en-US" sz="3400" b="1">
                <a:solidFill>
                  <a:srgbClr val="DE3525"/>
                </a:solidFill>
                <a:latin typeface="Century Gothic"/>
                <a:ea typeface="Century Gothic"/>
                <a:cs typeface="Century Gothic"/>
                <a:sym typeface="Century Gothic"/>
              </a:rPr>
              <a:t>look the same?</a:t>
            </a:r>
            <a:endParaRPr/>
          </a:p>
          <a:p>
            <a:pPr marL="0" marR="0" lvl="0" indent="0" algn="ctr" rtl="0">
              <a:spcBef>
                <a:spcPts val="0"/>
              </a:spcBef>
              <a:spcAft>
                <a:spcPts val="0"/>
              </a:spcAft>
              <a:buNone/>
            </a:pPr>
            <a:endParaRPr sz="3600" b="1">
              <a:solidFill>
                <a:srgbClr val="DE3525"/>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3"/>
          <p:cNvSpPr/>
          <p:nvPr/>
        </p:nvSpPr>
        <p:spPr>
          <a:xfrm>
            <a:off x="986524" y="4923295"/>
            <a:ext cx="5513912" cy="1646740"/>
          </a:xfrm>
          <a:prstGeom prst="wedgeRoundRectCallout">
            <a:avLst>
              <a:gd name="adj1" fmla="val 61582"/>
              <a:gd name="adj2" fmla="val 9999"/>
              <a:gd name="adj3" fmla="val 16667"/>
            </a:avLst>
          </a:prstGeom>
          <a:solidFill>
            <a:schemeClr val="lt1"/>
          </a:solidFill>
          <a:ln w="28575" cap="flat" cmpd="sng">
            <a:solidFill>
              <a:srgbClr val="5A05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DE3525"/>
                </a:solidFill>
                <a:latin typeface="Century Gothic"/>
                <a:ea typeface="Century Gothic"/>
                <a:cs typeface="Century Gothic"/>
                <a:sym typeface="Century Gothic"/>
              </a:rPr>
              <a:t>What are some similarities and differences?</a:t>
            </a:r>
            <a:endParaRPr/>
          </a:p>
        </p:txBody>
      </p:sp>
      <p:sp>
        <p:nvSpPr>
          <p:cNvPr id="308" name="Google Shape;308;p23"/>
          <p:cNvSpPr/>
          <p:nvPr/>
        </p:nvSpPr>
        <p:spPr>
          <a:xfrm>
            <a:off x="1" y="0"/>
            <a:ext cx="9144000" cy="4635330"/>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9" name="Google Shape;309;p23"/>
          <p:cNvPicPr preferRelativeResize="0"/>
          <p:nvPr/>
        </p:nvPicPr>
        <p:blipFill rotWithShape="1">
          <a:blip r:embed="rId3">
            <a:alphaModFix/>
          </a:blip>
          <a:srcRect/>
          <a:stretch/>
        </p:blipFill>
        <p:spPr>
          <a:xfrm>
            <a:off x="1022663" y="0"/>
            <a:ext cx="7098676" cy="4635330"/>
          </a:xfrm>
          <a:prstGeom prst="rect">
            <a:avLst/>
          </a:prstGeom>
          <a:noFill/>
          <a:ln>
            <a:noFill/>
          </a:ln>
        </p:spPr>
      </p:pic>
      <p:pic>
        <p:nvPicPr>
          <p:cNvPr id="310" name="Google Shape;310;p23"/>
          <p:cNvPicPr preferRelativeResize="0"/>
          <p:nvPr/>
        </p:nvPicPr>
        <p:blipFill rotWithShape="1">
          <a:blip r:embed="rId4">
            <a:alphaModFix/>
          </a:blip>
          <a:srcRect/>
          <a:stretch/>
        </p:blipFill>
        <p:spPr>
          <a:xfrm rot="604403">
            <a:off x="7167869" y="4483838"/>
            <a:ext cx="1467713" cy="219447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4"/>
          <p:cNvSpPr/>
          <p:nvPr/>
        </p:nvSpPr>
        <p:spPr>
          <a:xfrm>
            <a:off x="649454" y="993495"/>
            <a:ext cx="4409012" cy="2984501"/>
          </a:xfrm>
          <a:prstGeom prst="wedgeRoundRectCallout">
            <a:avLst>
              <a:gd name="adj1" fmla="val 64751"/>
              <a:gd name="adj2" fmla="val 212"/>
              <a:gd name="adj3" fmla="val 16667"/>
            </a:avLst>
          </a:prstGeom>
          <a:solidFill>
            <a:schemeClr val="lt1"/>
          </a:solidFill>
          <a:ln w="28575" cap="flat" cmpd="sng">
            <a:solidFill>
              <a:srgbClr val="5A05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17" name="Google Shape;317;p24"/>
          <p:cNvSpPr txBox="1"/>
          <p:nvPr/>
        </p:nvSpPr>
        <p:spPr>
          <a:xfrm>
            <a:off x="0" y="5462109"/>
            <a:ext cx="9144000"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Brains across species</a:t>
            </a:r>
            <a:endParaRPr/>
          </a:p>
        </p:txBody>
      </p:sp>
      <p:sp>
        <p:nvSpPr>
          <p:cNvPr id="318" name="Google Shape;318;p24"/>
          <p:cNvSpPr txBox="1"/>
          <p:nvPr/>
        </p:nvSpPr>
        <p:spPr>
          <a:xfrm>
            <a:off x="580660" y="2110947"/>
            <a:ext cx="45466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5A0500"/>
              </a:buClr>
              <a:buSzPts val="3600"/>
              <a:buFont typeface="Century Gothic"/>
              <a:buNone/>
            </a:pPr>
            <a:r>
              <a:rPr lang="en-US" sz="3600" b="1">
                <a:solidFill>
                  <a:srgbClr val="5A0500"/>
                </a:solidFill>
                <a:latin typeface="Century Gothic"/>
                <a:ea typeface="Century Gothic"/>
                <a:cs typeface="Century Gothic"/>
                <a:sym typeface="Century Gothic"/>
              </a:rPr>
              <a:t>Let’s guess which brain belongs to which animal</a:t>
            </a:r>
            <a:endParaRPr/>
          </a:p>
        </p:txBody>
      </p:sp>
      <p:pic>
        <p:nvPicPr>
          <p:cNvPr id="319" name="Google Shape;319;p24"/>
          <p:cNvPicPr preferRelativeResize="0"/>
          <p:nvPr/>
        </p:nvPicPr>
        <p:blipFill rotWithShape="1">
          <a:blip r:embed="rId3">
            <a:alphaModFix/>
          </a:blip>
          <a:srcRect/>
          <a:stretch/>
        </p:blipFill>
        <p:spPr>
          <a:xfrm>
            <a:off x="5168758" y="636721"/>
            <a:ext cx="3611200" cy="422872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5"/>
          <p:cNvSpPr txBox="1"/>
          <p:nvPr/>
        </p:nvSpPr>
        <p:spPr>
          <a:xfrm>
            <a:off x="0" y="271130"/>
            <a:ext cx="91440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Brains across species</a:t>
            </a:r>
            <a:endParaRPr/>
          </a:p>
        </p:txBody>
      </p:sp>
      <p:sp>
        <p:nvSpPr>
          <p:cNvPr id="4" name="TextBox 3">
            <a:extLst>
              <a:ext uri="{FF2B5EF4-FFF2-40B4-BE49-F238E27FC236}">
                <a16:creationId xmlns:a16="http://schemas.microsoft.com/office/drawing/2014/main" id="{E4402F91-71A4-CD4B-9D76-74D05EAC3B05}"/>
              </a:ext>
            </a:extLst>
          </p:cNvPr>
          <p:cNvSpPr txBox="1"/>
          <p:nvPr/>
        </p:nvSpPr>
        <p:spPr>
          <a:xfrm>
            <a:off x="740779" y="5130157"/>
            <a:ext cx="7662441" cy="1200329"/>
          </a:xfrm>
          <a:prstGeom prst="rect">
            <a:avLst/>
          </a:prstGeom>
          <a:noFill/>
        </p:spPr>
        <p:txBody>
          <a:bodyPr wrap="square" rtlCol="0">
            <a:spAutoFit/>
          </a:bodyPr>
          <a:lstStyle/>
          <a:p>
            <a:r>
              <a:rPr lang="en-US" sz="2400" dirty="0">
                <a:latin typeface="Century Gothic" panose="020B0502020202020204" pitchFamily="34" charset="0"/>
              </a:rPr>
              <a:t>A) MONKEY					C) CAT</a:t>
            </a:r>
          </a:p>
          <a:p>
            <a:pPr marL="342900" indent="-342900">
              <a:buFont typeface="+mj-lt"/>
              <a:buAutoNum type="arabicPeriod"/>
            </a:pPr>
            <a:endParaRPr lang="en-US" sz="2400" dirty="0">
              <a:latin typeface="Century Gothic" panose="020B0502020202020204" pitchFamily="34" charset="0"/>
            </a:endParaRPr>
          </a:p>
          <a:p>
            <a:r>
              <a:rPr lang="en-US" sz="2400" dirty="0">
                <a:latin typeface="Century Gothic" panose="020B0502020202020204" pitchFamily="34" charset="0"/>
              </a:rPr>
              <a:t>B) DOLPHIN					D) BUNNY</a:t>
            </a:r>
          </a:p>
        </p:txBody>
      </p:sp>
      <p:pic>
        <p:nvPicPr>
          <p:cNvPr id="3" name="Picture 2" descr="A picture containing fungus, looking, dark, front&#10;&#10;Description automatically generated">
            <a:extLst>
              <a:ext uri="{FF2B5EF4-FFF2-40B4-BE49-F238E27FC236}">
                <a16:creationId xmlns:a16="http://schemas.microsoft.com/office/drawing/2014/main" id="{5B66B36F-8E9C-F842-8607-B158356C8610}"/>
              </a:ext>
            </a:extLst>
          </p:cNvPr>
          <p:cNvPicPr>
            <a:picLocks noChangeAspect="1"/>
          </p:cNvPicPr>
          <p:nvPr/>
        </p:nvPicPr>
        <p:blipFill>
          <a:blip r:embed="rId3"/>
          <a:stretch>
            <a:fillRect/>
          </a:stretch>
        </p:blipFill>
        <p:spPr>
          <a:xfrm>
            <a:off x="2294163" y="776709"/>
            <a:ext cx="4555671" cy="4597466"/>
          </a:xfrm>
          <a:prstGeom prst="rect">
            <a:avLst/>
          </a:prstGeom>
        </p:spPr>
      </p:pic>
    </p:spTree>
    <p:extLst>
      <p:ext uri="{BB962C8B-B14F-4D97-AF65-F5344CB8AC3E}">
        <p14:creationId xmlns:p14="http://schemas.microsoft.com/office/powerpoint/2010/main" val="4135949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5"/>
          <p:cNvSpPr txBox="1"/>
          <p:nvPr/>
        </p:nvSpPr>
        <p:spPr>
          <a:xfrm>
            <a:off x="0" y="271130"/>
            <a:ext cx="91440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Brains across species</a:t>
            </a:r>
            <a:endParaRPr/>
          </a:p>
        </p:txBody>
      </p:sp>
      <p:sp>
        <p:nvSpPr>
          <p:cNvPr id="2" name="Donut 1">
            <a:extLst>
              <a:ext uri="{FF2B5EF4-FFF2-40B4-BE49-F238E27FC236}">
                <a16:creationId xmlns:a16="http://schemas.microsoft.com/office/drawing/2014/main" id="{FB790162-A528-E442-872A-FC095B30699D}"/>
              </a:ext>
            </a:extLst>
          </p:cNvPr>
          <p:cNvSpPr/>
          <p:nvPr/>
        </p:nvSpPr>
        <p:spPr>
          <a:xfrm>
            <a:off x="3431375" y="3230880"/>
            <a:ext cx="1795111" cy="1845250"/>
          </a:xfrm>
          <a:prstGeom prst="donut">
            <a:avLst>
              <a:gd name="adj" fmla="val 1652"/>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 name="TextBox 5">
            <a:extLst>
              <a:ext uri="{FF2B5EF4-FFF2-40B4-BE49-F238E27FC236}">
                <a16:creationId xmlns:a16="http://schemas.microsoft.com/office/drawing/2014/main" id="{FC7CFBD3-09E0-DE4D-9AD5-3CB581F10BB3}"/>
              </a:ext>
            </a:extLst>
          </p:cNvPr>
          <p:cNvSpPr txBox="1"/>
          <p:nvPr/>
        </p:nvSpPr>
        <p:spPr>
          <a:xfrm>
            <a:off x="740779" y="5130157"/>
            <a:ext cx="7662441" cy="1200329"/>
          </a:xfrm>
          <a:prstGeom prst="rect">
            <a:avLst/>
          </a:prstGeom>
          <a:noFill/>
        </p:spPr>
        <p:txBody>
          <a:bodyPr wrap="square" rtlCol="0">
            <a:spAutoFit/>
          </a:bodyPr>
          <a:lstStyle/>
          <a:p>
            <a:r>
              <a:rPr lang="en-US" sz="2400" dirty="0">
                <a:latin typeface="Century Gothic" panose="020B0502020202020204" pitchFamily="34" charset="0"/>
              </a:rPr>
              <a:t>A) MONKEY					C) CAT</a:t>
            </a:r>
          </a:p>
          <a:p>
            <a:pPr marL="342900" indent="-342900">
              <a:buFont typeface="+mj-lt"/>
              <a:buAutoNum type="arabicPeriod"/>
            </a:pPr>
            <a:endParaRPr lang="en-US" sz="2400" dirty="0">
              <a:latin typeface="Century Gothic" panose="020B0502020202020204" pitchFamily="34" charset="0"/>
            </a:endParaRPr>
          </a:p>
          <a:p>
            <a:r>
              <a:rPr lang="en-US" sz="2400" dirty="0">
                <a:latin typeface="Century Gothic" panose="020B0502020202020204" pitchFamily="34" charset="0"/>
              </a:rPr>
              <a:t>B) </a:t>
            </a:r>
            <a:r>
              <a:rPr lang="en-US" sz="2400" dirty="0">
                <a:highlight>
                  <a:srgbClr val="00FF00"/>
                </a:highlight>
                <a:latin typeface="Century Gothic" panose="020B0502020202020204" pitchFamily="34" charset="0"/>
              </a:rPr>
              <a:t>DOLPHIN</a:t>
            </a:r>
            <a:r>
              <a:rPr lang="en-US" sz="2400" dirty="0">
                <a:latin typeface="Century Gothic" panose="020B0502020202020204" pitchFamily="34" charset="0"/>
              </a:rPr>
              <a:t>					D) BUNNY</a:t>
            </a:r>
          </a:p>
        </p:txBody>
      </p:sp>
      <p:pic>
        <p:nvPicPr>
          <p:cNvPr id="4" name="Picture 3" descr="A picture containing fungus, looking, dark, front&#10;&#10;Description automatically generated">
            <a:extLst>
              <a:ext uri="{FF2B5EF4-FFF2-40B4-BE49-F238E27FC236}">
                <a16:creationId xmlns:a16="http://schemas.microsoft.com/office/drawing/2014/main" id="{19865FF9-8424-A242-B77A-B6A339768386}"/>
              </a:ext>
            </a:extLst>
          </p:cNvPr>
          <p:cNvPicPr>
            <a:picLocks noChangeAspect="1"/>
          </p:cNvPicPr>
          <p:nvPr/>
        </p:nvPicPr>
        <p:blipFill>
          <a:blip r:embed="rId3"/>
          <a:stretch>
            <a:fillRect/>
          </a:stretch>
        </p:blipFill>
        <p:spPr>
          <a:xfrm>
            <a:off x="3025757" y="645928"/>
            <a:ext cx="2852528" cy="2878698"/>
          </a:xfrm>
          <a:prstGeom prst="rect">
            <a:avLst/>
          </a:prstGeom>
        </p:spPr>
      </p:pic>
      <p:pic>
        <p:nvPicPr>
          <p:cNvPr id="7" name="Picture 6" descr="A close up of a bird&#10;&#10;Description automatically generated">
            <a:extLst>
              <a:ext uri="{FF2B5EF4-FFF2-40B4-BE49-F238E27FC236}">
                <a16:creationId xmlns:a16="http://schemas.microsoft.com/office/drawing/2014/main" id="{D00FF7A4-82B8-8745-8FC6-8F03F3677B5A}"/>
              </a:ext>
            </a:extLst>
          </p:cNvPr>
          <p:cNvPicPr>
            <a:picLocks noChangeAspect="1"/>
          </p:cNvPicPr>
          <p:nvPr/>
        </p:nvPicPr>
        <p:blipFill>
          <a:blip r:embed="rId4"/>
          <a:stretch>
            <a:fillRect/>
          </a:stretch>
        </p:blipFill>
        <p:spPr>
          <a:xfrm>
            <a:off x="2796916" y="2887647"/>
            <a:ext cx="3310209" cy="3000844"/>
          </a:xfrm>
          <a:prstGeom prst="rect">
            <a:avLst/>
          </a:prstGeom>
        </p:spPr>
      </p:pic>
    </p:spTree>
    <p:extLst>
      <p:ext uri="{BB962C8B-B14F-4D97-AF65-F5344CB8AC3E}">
        <p14:creationId xmlns:p14="http://schemas.microsoft.com/office/powerpoint/2010/main" val="766572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5"/>
          <p:cNvSpPr txBox="1"/>
          <p:nvPr/>
        </p:nvSpPr>
        <p:spPr>
          <a:xfrm>
            <a:off x="0" y="271130"/>
            <a:ext cx="91440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Brains across species</a:t>
            </a:r>
            <a:endParaRPr/>
          </a:p>
        </p:txBody>
      </p:sp>
      <p:sp>
        <p:nvSpPr>
          <p:cNvPr id="6" name="TextBox 5">
            <a:extLst>
              <a:ext uri="{FF2B5EF4-FFF2-40B4-BE49-F238E27FC236}">
                <a16:creationId xmlns:a16="http://schemas.microsoft.com/office/drawing/2014/main" id="{182A89FE-4D9A-FD4B-9BB7-C63E1757EF2C}"/>
              </a:ext>
            </a:extLst>
          </p:cNvPr>
          <p:cNvSpPr txBox="1"/>
          <p:nvPr/>
        </p:nvSpPr>
        <p:spPr>
          <a:xfrm>
            <a:off x="740779" y="5130157"/>
            <a:ext cx="7662441" cy="1200329"/>
          </a:xfrm>
          <a:prstGeom prst="rect">
            <a:avLst/>
          </a:prstGeom>
          <a:noFill/>
        </p:spPr>
        <p:txBody>
          <a:bodyPr wrap="square" rtlCol="0">
            <a:spAutoFit/>
          </a:bodyPr>
          <a:lstStyle/>
          <a:p>
            <a:r>
              <a:rPr lang="en-US" sz="2400" dirty="0">
                <a:latin typeface="Century Gothic" panose="020B0502020202020204" pitchFamily="34" charset="0"/>
              </a:rPr>
              <a:t>A) MONKEY					C) SHEEP</a:t>
            </a:r>
          </a:p>
          <a:p>
            <a:pPr marL="342900" indent="-342900">
              <a:buFont typeface="+mj-lt"/>
              <a:buAutoNum type="arabicPeriod"/>
            </a:pPr>
            <a:endParaRPr lang="en-US" sz="2400" dirty="0">
              <a:latin typeface="Century Gothic" panose="020B0502020202020204" pitchFamily="34" charset="0"/>
            </a:endParaRPr>
          </a:p>
          <a:p>
            <a:r>
              <a:rPr lang="en-US" sz="2400" dirty="0">
                <a:latin typeface="Century Gothic" panose="020B0502020202020204" pitchFamily="34" charset="0"/>
              </a:rPr>
              <a:t>B) HUMAN					D) GIRAFFE</a:t>
            </a:r>
          </a:p>
        </p:txBody>
      </p:sp>
      <p:pic>
        <p:nvPicPr>
          <p:cNvPr id="3" name="Picture 2" descr="A close up of a coral&#10;&#10;Description automatically generated">
            <a:extLst>
              <a:ext uri="{FF2B5EF4-FFF2-40B4-BE49-F238E27FC236}">
                <a16:creationId xmlns:a16="http://schemas.microsoft.com/office/drawing/2014/main" id="{681B8F21-B743-A041-A700-1E9D2DEDE0B9}"/>
              </a:ext>
            </a:extLst>
          </p:cNvPr>
          <p:cNvPicPr>
            <a:picLocks noChangeAspect="1"/>
          </p:cNvPicPr>
          <p:nvPr/>
        </p:nvPicPr>
        <p:blipFill>
          <a:blip r:embed="rId3"/>
          <a:stretch>
            <a:fillRect/>
          </a:stretch>
        </p:blipFill>
        <p:spPr>
          <a:xfrm>
            <a:off x="2273299" y="776742"/>
            <a:ext cx="4597400" cy="4597400"/>
          </a:xfrm>
          <a:prstGeom prst="rect">
            <a:avLst/>
          </a:prstGeom>
        </p:spPr>
      </p:pic>
    </p:spTree>
    <p:extLst>
      <p:ext uri="{BB962C8B-B14F-4D97-AF65-F5344CB8AC3E}">
        <p14:creationId xmlns:p14="http://schemas.microsoft.com/office/powerpoint/2010/main" val="304632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5"/>
          <p:cNvSpPr txBox="1"/>
          <p:nvPr/>
        </p:nvSpPr>
        <p:spPr>
          <a:xfrm>
            <a:off x="0" y="271130"/>
            <a:ext cx="91440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Brains across species</a:t>
            </a:r>
            <a:endParaRPr/>
          </a:p>
        </p:txBody>
      </p:sp>
      <p:sp>
        <p:nvSpPr>
          <p:cNvPr id="5" name="Donut 4">
            <a:extLst>
              <a:ext uri="{FF2B5EF4-FFF2-40B4-BE49-F238E27FC236}">
                <a16:creationId xmlns:a16="http://schemas.microsoft.com/office/drawing/2014/main" id="{1717B301-19E8-FE4B-BE9B-5C1D218FC934}"/>
              </a:ext>
            </a:extLst>
          </p:cNvPr>
          <p:cNvSpPr/>
          <p:nvPr/>
        </p:nvSpPr>
        <p:spPr>
          <a:xfrm>
            <a:off x="3508191" y="3000726"/>
            <a:ext cx="2127617" cy="2195587"/>
          </a:xfrm>
          <a:prstGeom prst="donut">
            <a:avLst>
              <a:gd name="adj" fmla="val 1652"/>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 name="TextBox 6">
            <a:extLst>
              <a:ext uri="{FF2B5EF4-FFF2-40B4-BE49-F238E27FC236}">
                <a16:creationId xmlns:a16="http://schemas.microsoft.com/office/drawing/2014/main" id="{F0FFACDB-CC2E-8041-B75C-826B4219BBD1}"/>
              </a:ext>
            </a:extLst>
          </p:cNvPr>
          <p:cNvSpPr txBox="1"/>
          <p:nvPr/>
        </p:nvSpPr>
        <p:spPr>
          <a:xfrm>
            <a:off x="740779" y="5130157"/>
            <a:ext cx="7662441" cy="1200329"/>
          </a:xfrm>
          <a:prstGeom prst="rect">
            <a:avLst/>
          </a:prstGeom>
          <a:noFill/>
        </p:spPr>
        <p:txBody>
          <a:bodyPr wrap="square" rtlCol="0">
            <a:spAutoFit/>
          </a:bodyPr>
          <a:lstStyle/>
          <a:p>
            <a:r>
              <a:rPr lang="en-US" sz="2400" dirty="0">
                <a:latin typeface="Century Gothic" panose="020B0502020202020204" pitchFamily="34" charset="0"/>
              </a:rPr>
              <a:t>A) </a:t>
            </a:r>
            <a:r>
              <a:rPr lang="en-US" sz="2400" dirty="0">
                <a:highlight>
                  <a:srgbClr val="00FF00"/>
                </a:highlight>
                <a:latin typeface="Century Gothic" panose="020B0502020202020204" pitchFamily="34" charset="0"/>
              </a:rPr>
              <a:t>MONKEY</a:t>
            </a:r>
            <a:r>
              <a:rPr lang="en-US" sz="2400" dirty="0">
                <a:latin typeface="Century Gothic" panose="020B0502020202020204" pitchFamily="34" charset="0"/>
              </a:rPr>
              <a:t>					C) SHEEP</a:t>
            </a:r>
          </a:p>
          <a:p>
            <a:pPr marL="342900" indent="-342900">
              <a:buFont typeface="+mj-lt"/>
              <a:buAutoNum type="arabicPeriod"/>
            </a:pPr>
            <a:endParaRPr lang="en-US" sz="2400" dirty="0">
              <a:latin typeface="Century Gothic" panose="020B0502020202020204" pitchFamily="34" charset="0"/>
            </a:endParaRPr>
          </a:p>
          <a:p>
            <a:r>
              <a:rPr lang="en-US" sz="2400" dirty="0">
                <a:latin typeface="Century Gothic" panose="020B0502020202020204" pitchFamily="34" charset="0"/>
              </a:rPr>
              <a:t>B) HUMAN					D) GIRAFFE</a:t>
            </a:r>
          </a:p>
        </p:txBody>
      </p:sp>
      <p:pic>
        <p:nvPicPr>
          <p:cNvPr id="3" name="Picture 2" descr="A close up of a coral&#10;&#10;Description automatically generated">
            <a:extLst>
              <a:ext uri="{FF2B5EF4-FFF2-40B4-BE49-F238E27FC236}">
                <a16:creationId xmlns:a16="http://schemas.microsoft.com/office/drawing/2014/main" id="{9C31EBA3-6B66-1448-9FF5-EC6ABD307B31}"/>
              </a:ext>
            </a:extLst>
          </p:cNvPr>
          <p:cNvPicPr>
            <a:picLocks noChangeAspect="1"/>
          </p:cNvPicPr>
          <p:nvPr/>
        </p:nvPicPr>
        <p:blipFill>
          <a:blip r:embed="rId3"/>
          <a:stretch>
            <a:fillRect/>
          </a:stretch>
        </p:blipFill>
        <p:spPr>
          <a:xfrm>
            <a:off x="3295061" y="720088"/>
            <a:ext cx="2553878" cy="2553878"/>
          </a:xfrm>
          <a:prstGeom prst="rect">
            <a:avLst/>
          </a:prstGeom>
        </p:spPr>
      </p:pic>
      <p:pic>
        <p:nvPicPr>
          <p:cNvPr id="6" name="Picture 5" descr="A picture containing drawing, cat&#10;&#10;Description automatically generated">
            <a:extLst>
              <a:ext uri="{FF2B5EF4-FFF2-40B4-BE49-F238E27FC236}">
                <a16:creationId xmlns:a16="http://schemas.microsoft.com/office/drawing/2014/main" id="{B12CBD41-7857-5A47-B8EF-17861724C811}"/>
              </a:ext>
            </a:extLst>
          </p:cNvPr>
          <p:cNvPicPr>
            <a:picLocks noChangeAspect="1"/>
          </p:cNvPicPr>
          <p:nvPr/>
        </p:nvPicPr>
        <p:blipFill>
          <a:blip r:embed="rId4"/>
          <a:stretch>
            <a:fillRect/>
          </a:stretch>
        </p:blipFill>
        <p:spPr>
          <a:xfrm>
            <a:off x="3377371" y="2756215"/>
            <a:ext cx="2389255" cy="2463919"/>
          </a:xfrm>
          <a:prstGeom prst="rect">
            <a:avLst/>
          </a:prstGeom>
        </p:spPr>
      </p:pic>
    </p:spTree>
    <p:extLst>
      <p:ext uri="{BB962C8B-B14F-4D97-AF65-F5344CB8AC3E}">
        <p14:creationId xmlns:p14="http://schemas.microsoft.com/office/powerpoint/2010/main" val="3051244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5"/>
          <p:cNvSpPr txBox="1"/>
          <p:nvPr/>
        </p:nvSpPr>
        <p:spPr>
          <a:xfrm>
            <a:off x="0" y="271130"/>
            <a:ext cx="91440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Brains across species</a:t>
            </a:r>
            <a:endParaRPr/>
          </a:p>
        </p:txBody>
      </p:sp>
      <p:sp>
        <p:nvSpPr>
          <p:cNvPr id="4" name="TextBox 3">
            <a:extLst>
              <a:ext uri="{FF2B5EF4-FFF2-40B4-BE49-F238E27FC236}">
                <a16:creationId xmlns:a16="http://schemas.microsoft.com/office/drawing/2014/main" id="{ECA6B420-A67D-124A-B629-BB7BBEF2606A}"/>
              </a:ext>
            </a:extLst>
          </p:cNvPr>
          <p:cNvSpPr txBox="1"/>
          <p:nvPr/>
        </p:nvSpPr>
        <p:spPr>
          <a:xfrm>
            <a:off x="740779" y="5130157"/>
            <a:ext cx="7662441" cy="1200329"/>
          </a:xfrm>
          <a:prstGeom prst="rect">
            <a:avLst/>
          </a:prstGeom>
          <a:noFill/>
        </p:spPr>
        <p:txBody>
          <a:bodyPr wrap="square" rtlCol="0">
            <a:spAutoFit/>
          </a:bodyPr>
          <a:lstStyle/>
          <a:p>
            <a:r>
              <a:rPr lang="en-US" sz="2400" dirty="0">
                <a:latin typeface="Century Gothic" panose="020B0502020202020204" pitchFamily="34" charset="0"/>
              </a:rPr>
              <a:t>A) MONKEY					C) CAT</a:t>
            </a:r>
          </a:p>
          <a:p>
            <a:pPr marL="342900" indent="-342900">
              <a:buFont typeface="+mj-lt"/>
              <a:buAutoNum type="arabicPeriod"/>
            </a:pPr>
            <a:endParaRPr lang="en-US" sz="2400" dirty="0">
              <a:latin typeface="Century Gothic" panose="020B0502020202020204" pitchFamily="34" charset="0"/>
            </a:endParaRPr>
          </a:p>
          <a:p>
            <a:r>
              <a:rPr lang="en-US" sz="2400" dirty="0">
                <a:latin typeface="Century Gothic" panose="020B0502020202020204" pitchFamily="34" charset="0"/>
              </a:rPr>
              <a:t>B) HUMAN					D) RAT</a:t>
            </a:r>
          </a:p>
        </p:txBody>
      </p:sp>
      <p:pic>
        <p:nvPicPr>
          <p:cNvPr id="3" name="Picture 2" descr="A picture containing shellfish&#10;&#10;Description automatically generated">
            <a:extLst>
              <a:ext uri="{FF2B5EF4-FFF2-40B4-BE49-F238E27FC236}">
                <a16:creationId xmlns:a16="http://schemas.microsoft.com/office/drawing/2014/main" id="{4A24A14E-876F-864B-8922-48B5235E735D}"/>
              </a:ext>
            </a:extLst>
          </p:cNvPr>
          <p:cNvPicPr>
            <a:picLocks noChangeAspect="1"/>
          </p:cNvPicPr>
          <p:nvPr/>
        </p:nvPicPr>
        <p:blipFill>
          <a:blip r:embed="rId3"/>
          <a:stretch>
            <a:fillRect/>
          </a:stretch>
        </p:blipFill>
        <p:spPr>
          <a:xfrm>
            <a:off x="2116704" y="1020726"/>
            <a:ext cx="4910592" cy="4272852"/>
          </a:xfrm>
          <a:prstGeom prst="rect">
            <a:avLst/>
          </a:prstGeom>
        </p:spPr>
      </p:pic>
    </p:spTree>
    <p:extLst>
      <p:ext uri="{BB962C8B-B14F-4D97-AF65-F5344CB8AC3E}">
        <p14:creationId xmlns:p14="http://schemas.microsoft.com/office/powerpoint/2010/main" val="1912636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grpSp>
        <p:nvGrpSpPr>
          <p:cNvPr id="102" name="Google Shape;102;p3"/>
          <p:cNvGrpSpPr/>
          <p:nvPr/>
        </p:nvGrpSpPr>
        <p:grpSpPr>
          <a:xfrm>
            <a:off x="675167" y="119819"/>
            <a:ext cx="7793665" cy="2261072"/>
            <a:chOff x="675167" y="119819"/>
            <a:chExt cx="7793665" cy="2392326"/>
          </a:xfrm>
        </p:grpSpPr>
        <p:sp>
          <p:nvSpPr>
            <p:cNvPr id="103" name="Google Shape;103;p3"/>
            <p:cNvSpPr/>
            <p:nvPr/>
          </p:nvSpPr>
          <p:spPr>
            <a:xfrm>
              <a:off x="675167" y="119819"/>
              <a:ext cx="7793665" cy="2392326"/>
            </a:xfrm>
            <a:prstGeom prst="cloud">
              <a:avLst/>
            </a:prstGeom>
            <a:solidFill>
              <a:schemeClr val="lt1"/>
            </a:solidFill>
            <a:ln w="25400" cap="flat" cmpd="sng">
              <a:solidFill>
                <a:srgbClr val="5A05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4" name="Google Shape;104;p3"/>
            <p:cNvSpPr/>
            <p:nvPr/>
          </p:nvSpPr>
          <p:spPr>
            <a:xfrm>
              <a:off x="6422065" y="956930"/>
              <a:ext cx="795164" cy="912898"/>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06" name="Google Shape;106;p3"/>
          <p:cNvSpPr txBox="1">
            <a:spLocks noGrp="1"/>
          </p:cNvSpPr>
          <p:nvPr>
            <p:ph type="title"/>
          </p:nvPr>
        </p:nvSpPr>
        <p:spPr>
          <a:xfrm>
            <a:off x="-42531" y="613856"/>
            <a:ext cx="9144000" cy="74959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DE3525"/>
              </a:buClr>
              <a:buSzPts val="3200"/>
              <a:buFont typeface="Century Gothic"/>
              <a:buNone/>
            </a:pPr>
            <a:r>
              <a:rPr lang="en-US" sz="3200" b="1">
                <a:solidFill>
                  <a:srgbClr val="DE3525"/>
                </a:solidFill>
                <a:latin typeface="Century Gothic"/>
                <a:ea typeface="Century Gothic"/>
                <a:cs typeface="Century Gothic"/>
                <a:sym typeface="Century Gothic"/>
              </a:rPr>
              <a:t>What is SCIENCE?</a:t>
            </a:r>
            <a:endParaRPr sz="3200" b="1">
              <a:solidFill>
                <a:srgbClr val="DE3525"/>
              </a:solidFill>
              <a:latin typeface="Helvetica Neue Light"/>
              <a:ea typeface="Helvetica Neue Light"/>
              <a:cs typeface="Helvetica Neue Light"/>
              <a:sym typeface="Helvetica Neue Light"/>
            </a:endParaRPr>
          </a:p>
        </p:txBody>
      </p:sp>
      <p:sp>
        <p:nvSpPr>
          <p:cNvPr id="107" name="Google Shape;107;p3"/>
          <p:cNvSpPr txBox="1"/>
          <p:nvPr/>
        </p:nvSpPr>
        <p:spPr>
          <a:xfrm>
            <a:off x="-42531" y="1120232"/>
            <a:ext cx="9144000" cy="749596"/>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DE3525"/>
              </a:buClr>
              <a:buSzPts val="3200"/>
              <a:buFont typeface="Century Gothic"/>
              <a:buNone/>
            </a:pPr>
            <a:r>
              <a:rPr lang="en-US" sz="3200" b="1" i="0" u="none" strike="noStrike" cap="none" dirty="0">
                <a:solidFill>
                  <a:srgbClr val="DE3525"/>
                </a:solidFill>
                <a:latin typeface="Century Gothic"/>
                <a:ea typeface="Century Gothic"/>
                <a:cs typeface="Century Gothic"/>
                <a:sym typeface="Century Gothic"/>
              </a:rPr>
              <a:t>What is NEUROSCIENCE?</a:t>
            </a:r>
            <a:endParaRPr sz="3200" b="1" i="0" u="none" strike="noStrike" cap="none" dirty="0">
              <a:solidFill>
                <a:srgbClr val="DE3525"/>
              </a:solidFill>
              <a:latin typeface="Helvetica Neue Light"/>
              <a:ea typeface="Helvetica Neue Light"/>
              <a:cs typeface="Helvetica Neue Light"/>
              <a:sym typeface="Helvetica Neue Light"/>
            </a:endParaRPr>
          </a:p>
        </p:txBody>
      </p:sp>
      <p:pic>
        <p:nvPicPr>
          <p:cNvPr id="2" name="Picture 1">
            <a:extLst>
              <a:ext uri="{FF2B5EF4-FFF2-40B4-BE49-F238E27FC236}">
                <a16:creationId xmlns:a16="http://schemas.microsoft.com/office/drawing/2014/main" id="{8DE316FD-8214-4C45-B43B-8E835ED35013}"/>
              </a:ext>
            </a:extLst>
          </p:cNvPr>
          <p:cNvPicPr>
            <a:picLocks noChangeAspect="1"/>
          </p:cNvPicPr>
          <p:nvPr/>
        </p:nvPicPr>
        <p:blipFill rotWithShape="1">
          <a:blip r:embed="rId3" cstate="print">
            <a:clrChange>
              <a:clrFrom>
                <a:srgbClr val="F5F2E6"/>
              </a:clrFrom>
              <a:clrTo>
                <a:srgbClr val="F5F2E6">
                  <a:alpha val="0"/>
                </a:srgbClr>
              </a:clrTo>
            </a:clrChange>
            <a:extLst>
              <a:ext uri="{28A0092B-C50C-407E-A947-70E740481C1C}">
                <a14:useLocalDpi xmlns:a14="http://schemas.microsoft.com/office/drawing/2010/main" val="0"/>
              </a:ext>
            </a:extLst>
          </a:blip>
          <a:srcRect r="4358"/>
          <a:stretch/>
        </p:blipFill>
        <p:spPr>
          <a:xfrm>
            <a:off x="1925387" y="1597746"/>
            <a:ext cx="5061202" cy="5289706"/>
          </a:xfrm>
          <a:prstGeom prst="rect">
            <a:avLst/>
          </a:prstGeom>
        </p:spPr>
      </p:pic>
    </p:spTree>
    <p:extLst>
      <p:ext uri="{BB962C8B-B14F-4D97-AF65-F5344CB8AC3E}">
        <p14:creationId xmlns:p14="http://schemas.microsoft.com/office/powerpoint/2010/main" val="2737812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5"/>
          <p:cNvSpPr txBox="1"/>
          <p:nvPr/>
        </p:nvSpPr>
        <p:spPr>
          <a:xfrm>
            <a:off x="0" y="271130"/>
            <a:ext cx="91440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Brains across species</a:t>
            </a:r>
            <a:endParaRPr/>
          </a:p>
        </p:txBody>
      </p:sp>
      <p:sp>
        <p:nvSpPr>
          <p:cNvPr id="4" name="TextBox 3">
            <a:extLst>
              <a:ext uri="{FF2B5EF4-FFF2-40B4-BE49-F238E27FC236}">
                <a16:creationId xmlns:a16="http://schemas.microsoft.com/office/drawing/2014/main" id="{E4402F91-71A4-CD4B-9D76-74D05EAC3B05}"/>
              </a:ext>
            </a:extLst>
          </p:cNvPr>
          <p:cNvSpPr txBox="1"/>
          <p:nvPr/>
        </p:nvSpPr>
        <p:spPr>
          <a:xfrm>
            <a:off x="740779" y="5130157"/>
            <a:ext cx="7662441" cy="1200329"/>
          </a:xfrm>
          <a:prstGeom prst="rect">
            <a:avLst/>
          </a:prstGeom>
          <a:noFill/>
        </p:spPr>
        <p:txBody>
          <a:bodyPr wrap="square" rtlCol="0">
            <a:spAutoFit/>
          </a:bodyPr>
          <a:lstStyle/>
          <a:p>
            <a:r>
              <a:rPr lang="en-US" sz="2400" dirty="0">
                <a:latin typeface="Century Gothic" panose="020B0502020202020204" pitchFamily="34" charset="0"/>
              </a:rPr>
              <a:t>A) MONKEY					C) CAT</a:t>
            </a:r>
          </a:p>
          <a:p>
            <a:pPr marL="342900" indent="-342900">
              <a:buFont typeface="+mj-lt"/>
              <a:buAutoNum type="arabicPeriod"/>
            </a:pPr>
            <a:endParaRPr lang="en-US" sz="2400" dirty="0">
              <a:latin typeface="Century Gothic" panose="020B0502020202020204" pitchFamily="34" charset="0"/>
            </a:endParaRPr>
          </a:p>
          <a:p>
            <a:r>
              <a:rPr lang="en-US" sz="2400" dirty="0">
                <a:latin typeface="Century Gothic" panose="020B0502020202020204" pitchFamily="34" charset="0"/>
              </a:rPr>
              <a:t>B) HUMAN					</a:t>
            </a:r>
            <a:r>
              <a:rPr lang="en-US" sz="2400" dirty="0">
                <a:highlight>
                  <a:srgbClr val="00FF00"/>
                </a:highlight>
                <a:latin typeface="Century Gothic" panose="020B0502020202020204" pitchFamily="34" charset="0"/>
              </a:rPr>
              <a:t>D) RAT</a:t>
            </a:r>
          </a:p>
        </p:txBody>
      </p:sp>
      <p:sp>
        <p:nvSpPr>
          <p:cNvPr id="5" name="Donut 4">
            <a:extLst>
              <a:ext uri="{FF2B5EF4-FFF2-40B4-BE49-F238E27FC236}">
                <a16:creationId xmlns:a16="http://schemas.microsoft.com/office/drawing/2014/main" id="{3DE772E1-7467-BE46-8F4E-193B115E7661}"/>
              </a:ext>
            </a:extLst>
          </p:cNvPr>
          <p:cNvSpPr/>
          <p:nvPr/>
        </p:nvSpPr>
        <p:spPr>
          <a:xfrm>
            <a:off x="2839673" y="2849250"/>
            <a:ext cx="2765622" cy="2474589"/>
          </a:xfrm>
          <a:prstGeom prst="donut">
            <a:avLst>
              <a:gd name="adj" fmla="val 1652"/>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pic>
        <p:nvPicPr>
          <p:cNvPr id="3" name="Picture 2" descr="A picture containing shellfish&#10;&#10;Description automatically generated">
            <a:extLst>
              <a:ext uri="{FF2B5EF4-FFF2-40B4-BE49-F238E27FC236}">
                <a16:creationId xmlns:a16="http://schemas.microsoft.com/office/drawing/2014/main" id="{7B335DB8-7FE1-9741-AABA-C0CFBFF7AECD}"/>
              </a:ext>
            </a:extLst>
          </p:cNvPr>
          <p:cNvPicPr>
            <a:picLocks noChangeAspect="1"/>
          </p:cNvPicPr>
          <p:nvPr/>
        </p:nvPicPr>
        <p:blipFill>
          <a:blip r:embed="rId3"/>
          <a:stretch>
            <a:fillRect/>
          </a:stretch>
        </p:blipFill>
        <p:spPr>
          <a:xfrm>
            <a:off x="2730646" y="798004"/>
            <a:ext cx="3159507" cy="2749182"/>
          </a:xfrm>
          <a:prstGeom prst="rect">
            <a:avLst/>
          </a:prstGeom>
        </p:spPr>
      </p:pic>
      <p:pic>
        <p:nvPicPr>
          <p:cNvPr id="7" name="Picture 6" descr="A close up&#10;&#10;Description automatically generated">
            <a:extLst>
              <a:ext uri="{FF2B5EF4-FFF2-40B4-BE49-F238E27FC236}">
                <a16:creationId xmlns:a16="http://schemas.microsoft.com/office/drawing/2014/main" id="{11E7BB76-D6F6-1445-AAC6-E1D64D99A18F}"/>
              </a:ext>
            </a:extLst>
          </p:cNvPr>
          <p:cNvPicPr>
            <a:picLocks noChangeAspect="1"/>
          </p:cNvPicPr>
          <p:nvPr/>
        </p:nvPicPr>
        <p:blipFill>
          <a:blip r:embed="rId4"/>
          <a:stretch>
            <a:fillRect/>
          </a:stretch>
        </p:blipFill>
        <p:spPr>
          <a:xfrm>
            <a:off x="2668747" y="2849250"/>
            <a:ext cx="3283307" cy="2981779"/>
          </a:xfrm>
          <a:prstGeom prst="rect">
            <a:avLst/>
          </a:prstGeom>
        </p:spPr>
      </p:pic>
    </p:spTree>
    <p:extLst>
      <p:ext uri="{BB962C8B-B14F-4D97-AF65-F5344CB8AC3E}">
        <p14:creationId xmlns:p14="http://schemas.microsoft.com/office/powerpoint/2010/main" val="511497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6"/>
          <p:cNvSpPr/>
          <p:nvPr/>
        </p:nvSpPr>
        <p:spPr>
          <a:xfrm>
            <a:off x="1473172" y="5249453"/>
            <a:ext cx="5208478" cy="1153738"/>
          </a:xfrm>
          <a:prstGeom prst="wedgeRoundRectCallout">
            <a:avLst>
              <a:gd name="adj1" fmla="val 61522"/>
              <a:gd name="adj2" fmla="val 18432"/>
              <a:gd name="adj3" fmla="val 16667"/>
            </a:avLst>
          </a:prstGeom>
          <a:solidFill>
            <a:schemeClr val="lt1"/>
          </a:solidFill>
          <a:ln w="28575" cap="flat" cmpd="sng">
            <a:solidFill>
              <a:srgbClr val="5A05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33" name="Google Shape;333;p26"/>
          <p:cNvSpPr txBox="1"/>
          <p:nvPr/>
        </p:nvSpPr>
        <p:spPr>
          <a:xfrm>
            <a:off x="0" y="271130"/>
            <a:ext cx="91440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Brains across species</a:t>
            </a:r>
            <a:endParaRPr/>
          </a:p>
        </p:txBody>
      </p:sp>
      <p:pic>
        <p:nvPicPr>
          <p:cNvPr id="334" name="Google Shape;334;p26"/>
          <p:cNvPicPr preferRelativeResize="0"/>
          <p:nvPr/>
        </p:nvPicPr>
        <p:blipFill rotWithShape="1">
          <a:blip r:embed="rId3">
            <a:alphaModFix/>
            <a:extLst>
              <a:ext uri="{BEBA8EAE-BF5A-486C-A8C5-ECC9F3942E4B}">
                <a14:imgProps xmlns:a14="http://schemas.microsoft.com/office/drawing/2010/main">
                  <a14:imgLayer r:embed="rId4">
                    <a14:imgEffect>
                      <a14:backgroundRemoval t="9143" b="91286" l="4457" r="96680">
                        <a14:foregroundMark x1="8640" y1="23571" x2="8640" y2="23571"/>
                        <a14:foregroundMark x1="4457" y1="24857" x2="4457" y2="24857"/>
                        <a14:foregroundMark x1="24966" y1="9143" x2="24966" y2="9143"/>
                        <a14:foregroundMark x1="43565" y1="33714" x2="43565" y2="33714"/>
                        <a14:foregroundMark x1="53206" y1="33143" x2="53206" y2="33143"/>
                        <a14:foregroundMark x1="69850" y1="33143" x2="69850" y2="33143"/>
                        <a14:foregroundMark x1="78990" y1="32286" x2="78990" y2="32286"/>
                        <a14:foregroundMark x1="93633" y1="31000" x2="93633" y2="31000"/>
                        <a14:foregroundMark x1="96498" y1="31000" x2="96498" y2="31000"/>
                        <a14:foregroundMark x1="7322" y1="66571" x2="7322" y2="66571"/>
                        <a14:foregroundMark x1="6639" y1="66571" x2="6639" y2="66571"/>
                        <a14:foregroundMark x1="6276" y1="65429" x2="6276" y2="65429"/>
                        <a14:foregroundMark x1="5593" y1="69000" x2="5593" y2="69000"/>
                        <a14:foregroundMark x1="5593" y1="71143" x2="5593" y2="71143"/>
                        <a14:foregroundMark x1="4638" y1="72000" x2="4638" y2="72000"/>
                        <a14:foregroundMark x1="4457" y1="67857" x2="4457" y2="67857"/>
                        <a14:foregroundMark x1="9550" y1="85000" x2="9550" y2="85000"/>
                        <a14:foregroundMark x1="10232" y1="85571" x2="10232" y2="85571"/>
                        <a14:foregroundMark x1="4820" y1="71429" x2="4820" y2="71429"/>
                        <a14:foregroundMark x1="4729" y1="71429" x2="4729" y2="71429"/>
                        <a14:foregroundMark x1="5048" y1="70714" x2="5048" y2="70714"/>
                        <a14:foregroundMark x1="5048" y1="70714" x2="5048" y2="70714"/>
                        <a14:foregroundMark x1="25148" y1="59571" x2="25148" y2="59571"/>
                        <a14:foregroundMark x1="25421" y1="60429" x2="25421" y2="60429"/>
                        <a14:foregroundMark x1="24784" y1="64857" x2="24784" y2="64857"/>
                        <a14:foregroundMark x1="24193" y1="74000" x2="24193" y2="74000"/>
                        <a14:foregroundMark x1="21373" y1="77857" x2="21373" y2="77857"/>
                        <a14:foregroundMark x1="21373" y1="78857" x2="21373" y2="78857"/>
                        <a14:foregroundMark x1="20828" y1="78143" x2="20828" y2="78143"/>
                        <a14:foregroundMark x1="27694" y1="76714" x2="27694" y2="76714"/>
                        <a14:foregroundMark x1="28104" y1="76429" x2="28104" y2="76429"/>
                        <a14:foregroundMark x1="5139" y1="70714" x2="5139" y2="70714"/>
                        <a14:foregroundMark x1="4957" y1="70429" x2="4957" y2="70429"/>
                        <a14:foregroundMark x1="39973" y1="75286" x2="39973" y2="75286"/>
                        <a14:foregroundMark x1="40155" y1="91286" x2="40155" y2="91286"/>
                        <a14:foregroundMark x1="42747" y1="72286" x2="42747" y2="72286"/>
                        <a14:foregroundMark x1="25512" y1="80857" x2="25512" y2="80857"/>
                        <a14:foregroundMark x1="9095" y1="85571" x2="9095" y2="85571"/>
                        <a14:foregroundMark x1="10232" y1="81143" x2="10232" y2="81143"/>
                        <a14:foregroundMark x1="52842" y1="72571" x2="52842" y2="72571"/>
                        <a14:foregroundMark x1="54434" y1="66286" x2="54434" y2="66286"/>
                        <a14:foregroundMark x1="56526" y1="79429" x2="56526" y2="79429"/>
                        <a14:foregroundMark x1="53979" y1="77571" x2="53979" y2="77571"/>
                        <a14:foregroundMark x1="40928" y1="80857" x2="40928" y2="80857"/>
                        <a14:foregroundMark x1="10323" y1="65143" x2="10323" y2="65143"/>
                        <a14:foregroundMark x1="56799" y1="86857" x2="56799" y2="86857"/>
                        <a14:foregroundMark x1="39427" y1="62429" x2="39427" y2="62429"/>
                        <a14:foregroundMark x1="43656" y1="82286" x2="43656" y2="82286"/>
                        <a14:foregroundMark x1="66439" y1="69571" x2="66439" y2="69571"/>
                        <a14:foregroundMark x1="80036" y1="74571" x2="80036" y2="74571"/>
                        <a14:foregroundMark x1="90723" y1="73143" x2="90723" y2="73143"/>
                        <a14:foregroundMark x1="95271" y1="77286" x2="95271" y2="77286"/>
                        <a14:foregroundMark x1="95907" y1="77571" x2="95907" y2="77571"/>
                        <a14:foregroundMark x1="96680" y1="78857" x2="96680" y2="78857"/>
                        <a14:foregroundMark x1="96589" y1="79714" x2="96589" y2="79714"/>
                        <a14:foregroundMark x1="96589" y1="81143" x2="96589" y2="81143"/>
                        <a14:foregroundMark x1="95362" y1="83000" x2="95362" y2="83000"/>
                        <a14:foregroundMark x1="94497" y1="83000" x2="94497" y2="83000"/>
                        <a14:foregroundMark x1="68622" y1="80571" x2="68622" y2="80571"/>
                        <a14:foregroundMark x1="80809" y1="85571" x2="80809" y2="85571"/>
                        <a14:foregroundMark x1="41110" y1="61000" x2="41110" y2="61000"/>
                        <a14:foregroundMark x1="10414" y1="88000" x2="10414" y2="88000"/>
                        <a14:foregroundMark x1="8549" y1="85000" x2="8549" y2="85000"/>
                        <a14:foregroundMark x1="91951" y1="82000" x2="91951" y2="82000"/>
                        <a14:foregroundMark x1="89950" y1="82000" x2="89950" y2="82000"/>
                        <a14:foregroundMark x1="27785" y1="77571" x2="27785" y2="77571"/>
                        <a14:foregroundMark x1="27240" y1="77571" x2="27240" y2="77571"/>
                        <a14:foregroundMark x1="24602" y1="57429" x2="24602" y2="57429"/>
                        <a14:foregroundMark x1="24284" y1="57429" x2="24284" y2="57429"/>
                        <a14:foregroundMark x1="24193" y1="58000" x2="24193" y2="58000"/>
                        <a14:foregroundMark x1="26012" y1="65143" x2="26012" y2="65143"/>
                        <a14:foregroundMark x1="23192" y1="65429" x2="23192" y2="65429"/>
                        <a14:backgroundMark x1="18463" y1="53286" x2="18463" y2="53286"/>
                        <a14:backgroundMark x1="15507" y1="52429" x2="15507" y2="52429"/>
                        <a14:backgroundMark x1="15507" y1="52429" x2="15507" y2="52429"/>
                      </a14:backgroundRemoval>
                    </a14:imgEffect>
                  </a14:imgLayer>
                </a14:imgProps>
              </a:ext>
            </a:extLst>
          </a:blip>
          <a:srcRect/>
          <a:stretch/>
        </p:blipFill>
        <p:spPr>
          <a:xfrm>
            <a:off x="6350" y="1504254"/>
            <a:ext cx="9131300" cy="2908300"/>
          </a:xfrm>
          <a:prstGeom prst="rect">
            <a:avLst/>
          </a:prstGeom>
          <a:noFill/>
          <a:ln>
            <a:noFill/>
          </a:ln>
        </p:spPr>
      </p:pic>
      <p:sp>
        <p:nvSpPr>
          <p:cNvPr id="335" name="Google Shape;335;p26"/>
          <p:cNvSpPr/>
          <p:nvPr/>
        </p:nvSpPr>
        <p:spPr>
          <a:xfrm flipH="1">
            <a:off x="162910" y="4742716"/>
            <a:ext cx="8818180" cy="273269"/>
          </a:xfrm>
          <a:prstGeom prst="rightArrow">
            <a:avLst>
              <a:gd name="adj1" fmla="val 50000"/>
              <a:gd name="adj2" fmla="val 130769"/>
            </a:avLst>
          </a:prstGeom>
          <a:solidFill>
            <a:srgbClr val="5A05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6" name="Google Shape;336;p26"/>
          <p:cNvSpPr txBox="1"/>
          <p:nvPr/>
        </p:nvSpPr>
        <p:spPr>
          <a:xfrm>
            <a:off x="1459547" y="5503156"/>
            <a:ext cx="5235729" cy="64633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5A0500"/>
              </a:buClr>
              <a:buSzPts val="3600"/>
              <a:buFont typeface="Century Gothic"/>
              <a:buNone/>
            </a:pPr>
            <a:r>
              <a:rPr lang="en-US" sz="3600" b="1">
                <a:solidFill>
                  <a:srgbClr val="5A0500"/>
                </a:solidFill>
                <a:latin typeface="Century Gothic"/>
                <a:ea typeface="Century Gothic"/>
                <a:cs typeface="Century Gothic"/>
                <a:sym typeface="Century Gothic"/>
              </a:rPr>
              <a:t>Bigger and more folds!</a:t>
            </a:r>
            <a:endParaRPr/>
          </a:p>
        </p:txBody>
      </p:sp>
      <p:pic>
        <p:nvPicPr>
          <p:cNvPr id="337" name="Google Shape;337;p26"/>
          <p:cNvPicPr preferRelativeResize="0"/>
          <p:nvPr/>
        </p:nvPicPr>
        <p:blipFill rotWithShape="1">
          <a:blip r:embed="rId5">
            <a:alphaModFix/>
          </a:blip>
          <a:srcRect/>
          <a:stretch/>
        </p:blipFill>
        <p:spPr>
          <a:xfrm rot="604403">
            <a:off x="7409328" y="5044312"/>
            <a:ext cx="1100816" cy="164590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27"/>
          <p:cNvPicPr preferRelativeResize="0"/>
          <p:nvPr/>
        </p:nvPicPr>
        <p:blipFill rotWithShape="1">
          <a:blip r:embed="rId3">
            <a:alphaModFix/>
          </a:blip>
          <a:srcRect/>
          <a:stretch/>
        </p:blipFill>
        <p:spPr>
          <a:xfrm>
            <a:off x="6506946" y="3168144"/>
            <a:ext cx="2312260" cy="3457220"/>
          </a:xfrm>
          <a:prstGeom prst="rect">
            <a:avLst/>
          </a:prstGeom>
          <a:noFill/>
          <a:ln>
            <a:noFill/>
          </a:ln>
        </p:spPr>
      </p:pic>
      <p:sp>
        <p:nvSpPr>
          <p:cNvPr id="344" name="Google Shape;344;p27"/>
          <p:cNvSpPr/>
          <p:nvPr/>
        </p:nvSpPr>
        <p:spPr>
          <a:xfrm>
            <a:off x="361184" y="109938"/>
            <a:ext cx="5768683" cy="4241929"/>
          </a:xfrm>
          <a:prstGeom prst="cloudCallout">
            <a:avLst>
              <a:gd name="adj1" fmla="val 59963"/>
              <a:gd name="adj2" fmla="val 45926"/>
            </a:avLst>
          </a:prstGeom>
          <a:solidFill>
            <a:srgbClr val="F2F2F2"/>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p27"/>
          <p:cNvSpPr txBox="1"/>
          <p:nvPr/>
        </p:nvSpPr>
        <p:spPr>
          <a:xfrm>
            <a:off x="1046196" y="1417317"/>
            <a:ext cx="4262177" cy="24622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b="1">
                <a:solidFill>
                  <a:srgbClr val="DE3525"/>
                </a:solidFill>
                <a:latin typeface="Century Gothic"/>
                <a:ea typeface="Century Gothic"/>
                <a:cs typeface="Century Gothic"/>
                <a:sym typeface="Century Gothic"/>
              </a:rPr>
              <a:t>Why do humans have a big and folded brain?</a:t>
            </a:r>
            <a:endParaRPr/>
          </a:p>
          <a:p>
            <a:pPr marL="0" marR="0" lvl="0" indent="0" algn="ctr" rtl="0">
              <a:spcBef>
                <a:spcPts val="0"/>
              </a:spcBef>
              <a:spcAft>
                <a:spcPts val="0"/>
              </a:spcAft>
              <a:buNone/>
            </a:pPr>
            <a:endParaRPr sz="1600" b="1">
              <a:solidFill>
                <a:srgbClr val="DE3525"/>
              </a:solidFill>
              <a:latin typeface="Century Gothic"/>
              <a:ea typeface="Century Gothic"/>
              <a:cs typeface="Century Gothic"/>
              <a:sym typeface="Century Gothic"/>
            </a:endParaRPr>
          </a:p>
          <a:p>
            <a:pPr marL="0" marR="0" lvl="0" indent="0" algn="ctr" rtl="0">
              <a:spcBef>
                <a:spcPts val="0"/>
              </a:spcBef>
              <a:spcAft>
                <a:spcPts val="0"/>
              </a:spcAft>
              <a:buNone/>
            </a:pPr>
            <a:endParaRPr sz="3600" b="1">
              <a:solidFill>
                <a:srgbClr val="DE3525"/>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28"/>
          <p:cNvPicPr preferRelativeResize="0"/>
          <p:nvPr/>
        </p:nvPicPr>
        <p:blipFill rotWithShape="1">
          <a:blip r:embed="rId3">
            <a:alphaModFix/>
          </a:blip>
          <a:srcRect/>
          <a:stretch/>
        </p:blipFill>
        <p:spPr>
          <a:xfrm>
            <a:off x="6506946" y="3168144"/>
            <a:ext cx="2312260" cy="3457220"/>
          </a:xfrm>
          <a:prstGeom prst="rect">
            <a:avLst/>
          </a:prstGeom>
          <a:noFill/>
          <a:ln>
            <a:noFill/>
          </a:ln>
        </p:spPr>
      </p:pic>
      <p:sp>
        <p:nvSpPr>
          <p:cNvPr id="352" name="Google Shape;352;p28"/>
          <p:cNvSpPr/>
          <p:nvPr/>
        </p:nvSpPr>
        <p:spPr>
          <a:xfrm>
            <a:off x="361184" y="109938"/>
            <a:ext cx="5768683" cy="4241929"/>
          </a:xfrm>
          <a:prstGeom prst="cloudCallout">
            <a:avLst>
              <a:gd name="adj1" fmla="val 59963"/>
              <a:gd name="adj2" fmla="val 45926"/>
            </a:avLst>
          </a:prstGeom>
          <a:solidFill>
            <a:srgbClr val="F2F2F2"/>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28"/>
          <p:cNvSpPr txBox="1"/>
          <p:nvPr/>
        </p:nvSpPr>
        <p:spPr>
          <a:xfrm>
            <a:off x="1046196" y="1308136"/>
            <a:ext cx="4262177" cy="298543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b="1">
                <a:solidFill>
                  <a:srgbClr val="DE3525"/>
                </a:solidFill>
                <a:latin typeface="Century Gothic"/>
                <a:ea typeface="Century Gothic"/>
                <a:cs typeface="Century Gothic"/>
                <a:sym typeface="Century Gothic"/>
              </a:rPr>
              <a:t>Do you think our brain changes </a:t>
            </a:r>
            <a:endParaRPr/>
          </a:p>
          <a:p>
            <a:pPr marL="0" marR="0" lvl="0" indent="0" algn="ctr" rtl="0">
              <a:spcBef>
                <a:spcPts val="0"/>
              </a:spcBef>
              <a:spcAft>
                <a:spcPts val="0"/>
              </a:spcAft>
              <a:buNone/>
            </a:pPr>
            <a:r>
              <a:rPr lang="en-US" sz="3400" b="1">
                <a:solidFill>
                  <a:srgbClr val="DE3525"/>
                </a:solidFill>
                <a:latin typeface="Century Gothic"/>
                <a:ea typeface="Century Gothic"/>
                <a:cs typeface="Century Gothic"/>
                <a:sym typeface="Century Gothic"/>
              </a:rPr>
              <a:t>as we grow </a:t>
            </a:r>
            <a:endParaRPr/>
          </a:p>
          <a:p>
            <a:pPr marL="0" marR="0" lvl="0" indent="0" algn="ctr" rtl="0">
              <a:spcBef>
                <a:spcPts val="0"/>
              </a:spcBef>
              <a:spcAft>
                <a:spcPts val="0"/>
              </a:spcAft>
              <a:buNone/>
            </a:pPr>
            <a:r>
              <a:rPr lang="en-US" sz="3400" b="1">
                <a:solidFill>
                  <a:srgbClr val="DE3525"/>
                </a:solidFill>
                <a:latin typeface="Century Gothic"/>
                <a:ea typeface="Century Gothic"/>
                <a:cs typeface="Century Gothic"/>
                <a:sym typeface="Century Gothic"/>
              </a:rPr>
              <a:t>older?</a:t>
            </a:r>
            <a:endParaRPr/>
          </a:p>
          <a:p>
            <a:pPr marL="0" marR="0" lvl="0" indent="0" algn="ctr" rtl="0">
              <a:spcBef>
                <a:spcPts val="0"/>
              </a:spcBef>
              <a:spcAft>
                <a:spcPts val="0"/>
              </a:spcAft>
              <a:buNone/>
            </a:pPr>
            <a:endParaRPr sz="1600" b="1">
              <a:solidFill>
                <a:srgbClr val="DE3525"/>
              </a:solidFill>
              <a:latin typeface="Century Gothic"/>
              <a:ea typeface="Century Gothic"/>
              <a:cs typeface="Century Gothic"/>
              <a:sym typeface="Century Gothic"/>
            </a:endParaRPr>
          </a:p>
          <a:p>
            <a:pPr marL="0" marR="0" lvl="0" indent="0" algn="ctr" rtl="0">
              <a:spcBef>
                <a:spcPts val="0"/>
              </a:spcBef>
              <a:spcAft>
                <a:spcPts val="0"/>
              </a:spcAft>
              <a:buNone/>
            </a:pPr>
            <a:endParaRPr sz="3600" b="1">
              <a:solidFill>
                <a:srgbClr val="DE3525"/>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29"/>
          <p:cNvPicPr preferRelativeResize="0"/>
          <p:nvPr/>
        </p:nvPicPr>
        <p:blipFill rotWithShape="1">
          <a:blip r:embed="rId3">
            <a:alphaModFix/>
          </a:blip>
          <a:srcRect/>
          <a:stretch/>
        </p:blipFill>
        <p:spPr>
          <a:xfrm>
            <a:off x="-288" y="2072505"/>
            <a:ext cx="9144288" cy="2594755"/>
          </a:xfrm>
          <a:prstGeom prst="rect">
            <a:avLst/>
          </a:prstGeom>
          <a:noFill/>
          <a:ln>
            <a:noFill/>
          </a:ln>
        </p:spPr>
      </p:pic>
      <p:sp>
        <p:nvSpPr>
          <p:cNvPr id="360" name="Google Shape;360;p29"/>
          <p:cNvSpPr txBox="1"/>
          <p:nvPr/>
        </p:nvSpPr>
        <p:spPr>
          <a:xfrm>
            <a:off x="525086" y="4820669"/>
            <a:ext cx="2095359"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entury Gothic"/>
                <a:ea typeface="Century Gothic"/>
                <a:cs typeface="Century Gothic"/>
                <a:sym typeface="Century Gothic"/>
              </a:rPr>
              <a:t>5 months </a:t>
            </a:r>
            <a:endParaRPr/>
          </a:p>
          <a:p>
            <a:pPr marL="0" marR="0" lvl="0" indent="0" algn="ctr" rtl="0">
              <a:spcBef>
                <a:spcPts val="0"/>
              </a:spcBef>
              <a:spcAft>
                <a:spcPts val="0"/>
              </a:spcAft>
              <a:buNone/>
            </a:pPr>
            <a:r>
              <a:rPr lang="en-US" sz="2400" b="1">
                <a:solidFill>
                  <a:schemeClr val="dk1"/>
                </a:solidFill>
                <a:latin typeface="Century Gothic"/>
                <a:ea typeface="Century Gothic"/>
                <a:cs typeface="Century Gothic"/>
                <a:sym typeface="Century Gothic"/>
              </a:rPr>
              <a:t>before birth</a:t>
            </a:r>
            <a:endParaRPr/>
          </a:p>
        </p:txBody>
      </p:sp>
      <p:sp>
        <p:nvSpPr>
          <p:cNvPr id="361" name="Google Shape;361;p29"/>
          <p:cNvSpPr txBox="1"/>
          <p:nvPr/>
        </p:nvSpPr>
        <p:spPr>
          <a:xfrm>
            <a:off x="3799774" y="4814898"/>
            <a:ext cx="153297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entury Gothic"/>
                <a:ea typeface="Century Gothic"/>
                <a:cs typeface="Century Gothic"/>
                <a:sym typeface="Century Gothic"/>
              </a:rPr>
              <a:t>At birth</a:t>
            </a:r>
            <a:endParaRPr/>
          </a:p>
        </p:txBody>
      </p:sp>
      <p:sp>
        <p:nvSpPr>
          <p:cNvPr id="362" name="Google Shape;362;p29"/>
          <p:cNvSpPr txBox="1"/>
          <p:nvPr/>
        </p:nvSpPr>
        <p:spPr>
          <a:xfrm>
            <a:off x="6749102" y="4814897"/>
            <a:ext cx="209535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Century Gothic"/>
                <a:ea typeface="Century Gothic"/>
                <a:cs typeface="Century Gothic"/>
                <a:sym typeface="Century Gothic"/>
              </a:rPr>
              <a:t>5 </a:t>
            </a:r>
            <a:r>
              <a:rPr lang="en-US" sz="2400" b="1">
                <a:solidFill>
                  <a:srgbClr val="5A0500"/>
                </a:solidFill>
                <a:latin typeface="Century Gothic"/>
                <a:ea typeface="Century Gothic"/>
                <a:cs typeface="Century Gothic"/>
                <a:sym typeface="Century Gothic"/>
              </a:rPr>
              <a:t>year-old</a:t>
            </a:r>
            <a:endParaRPr/>
          </a:p>
        </p:txBody>
      </p:sp>
      <p:sp>
        <p:nvSpPr>
          <p:cNvPr id="363" name="Google Shape;363;p29"/>
          <p:cNvSpPr txBox="1"/>
          <p:nvPr/>
        </p:nvSpPr>
        <p:spPr>
          <a:xfrm>
            <a:off x="1" y="6519446"/>
            <a:ext cx="9128248"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600">
                <a:solidFill>
                  <a:srgbClr val="5A0500"/>
                </a:solidFill>
                <a:latin typeface="Century Gothic"/>
                <a:ea typeface="Century Gothic"/>
                <a:cs typeface="Century Gothic"/>
                <a:sym typeface="Century Gothic"/>
              </a:rPr>
              <a:t>Huang et al., 2006, Neuroimage</a:t>
            </a:r>
            <a:endParaRPr/>
          </a:p>
        </p:txBody>
      </p:sp>
      <p:sp>
        <p:nvSpPr>
          <p:cNvPr id="364" name="Google Shape;364;p29"/>
          <p:cNvSpPr txBox="1"/>
          <p:nvPr/>
        </p:nvSpPr>
        <p:spPr>
          <a:xfrm>
            <a:off x="0" y="514221"/>
            <a:ext cx="91440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Yes, even before we are born!</a:t>
            </a:r>
            <a:endParaRPr sz="3600" b="1">
              <a:solidFill>
                <a:srgbClr val="DE3525"/>
              </a:solidFill>
              <a:latin typeface="Helvetica Neue Light"/>
              <a:ea typeface="Helvetica Neue Light"/>
              <a:cs typeface="Helvetica Neue Light"/>
              <a:sym typeface="Helvetica Neue Ligh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30"/>
          <p:cNvPicPr preferRelativeResize="0"/>
          <p:nvPr/>
        </p:nvPicPr>
        <p:blipFill rotWithShape="1">
          <a:blip r:embed="rId3">
            <a:alphaModFix/>
          </a:blip>
          <a:srcRect/>
          <a:stretch/>
        </p:blipFill>
        <p:spPr>
          <a:xfrm>
            <a:off x="4768136" y="1212221"/>
            <a:ext cx="3611200" cy="4228729"/>
          </a:xfrm>
          <a:prstGeom prst="rect">
            <a:avLst/>
          </a:prstGeom>
          <a:noFill/>
          <a:ln>
            <a:noFill/>
          </a:ln>
        </p:spPr>
      </p:pic>
      <p:grpSp>
        <p:nvGrpSpPr>
          <p:cNvPr id="371" name="Google Shape;371;p30"/>
          <p:cNvGrpSpPr/>
          <p:nvPr/>
        </p:nvGrpSpPr>
        <p:grpSpPr>
          <a:xfrm>
            <a:off x="662152" y="1637235"/>
            <a:ext cx="4174778" cy="2984501"/>
            <a:chOff x="952482" y="993495"/>
            <a:chExt cx="4174778" cy="2984501"/>
          </a:xfrm>
        </p:grpSpPr>
        <p:sp>
          <p:nvSpPr>
            <p:cNvPr id="372" name="Google Shape;372;p30"/>
            <p:cNvSpPr/>
            <p:nvPr/>
          </p:nvSpPr>
          <p:spPr>
            <a:xfrm>
              <a:off x="1010024" y="993495"/>
              <a:ext cx="4048442" cy="2984501"/>
            </a:xfrm>
            <a:prstGeom prst="wedgeRoundRectCallout">
              <a:avLst>
                <a:gd name="adj1" fmla="val 64751"/>
                <a:gd name="adj2" fmla="val 212"/>
                <a:gd name="adj3"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sp>
          <p:nvSpPr>
            <p:cNvPr id="373" name="Google Shape;373;p30"/>
            <p:cNvSpPr txBox="1"/>
            <p:nvPr/>
          </p:nvSpPr>
          <p:spPr>
            <a:xfrm>
              <a:off x="952482" y="2110947"/>
              <a:ext cx="4174778"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4400"/>
                <a:buFont typeface="Century Gothic"/>
                <a:buNone/>
              </a:pPr>
              <a:r>
                <a:rPr lang="en-US" sz="4400" b="1">
                  <a:solidFill>
                    <a:srgbClr val="DE3525"/>
                  </a:solidFill>
                  <a:latin typeface="Century Gothic"/>
                  <a:ea typeface="Century Gothic"/>
                  <a:cs typeface="Century Gothic"/>
                  <a:sym typeface="Century Gothic"/>
                </a:rPr>
                <a:t>What did we learn today?</a:t>
              </a:r>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6;p53">
            <a:extLst>
              <a:ext uri="{FF2B5EF4-FFF2-40B4-BE49-F238E27FC236}">
                <a16:creationId xmlns:a16="http://schemas.microsoft.com/office/drawing/2014/main" id="{BAD78CAE-1FF4-424A-B02D-A0DF7ED71204}"/>
              </a:ext>
            </a:extLst>
          </p:cNvPr>
          <p:cNvSpPr txBox="1"/>
          <p:nvPr/>
        </p:nvSpPr>
        <p:spPr>
          <a:xfrm>
            <a:off x="2484611" y="97984"/>
            <a:ext cx="4174778"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Summary Slide</a:t>
            </a:r>
            <a:endParaRPr dirty="0"/>
          </a:p>
        </p:txBody>
      </p:sp>
      <p:sp>
        <p:nvSpPr>
          <p:cNvPr id="4" name="Google Shape;494;p41">
            <a:extLst>
              <a:ext uri="{FF2B5EF4-FFF2-40B4-BE49-F238E27FC236}">
                <a16:creationId xmlns:a16="http://schemas.microsoft.com/office/drawing/2014/main" id="{1323C5D3-5857-4DDD-B81B-E973D2138107}"/>
              </a:ext>
            </a:extLst>
          </p:cNvPr>
          <p:cNvSpPr txBox="1"/>
          <p:nvPr/>
        </p:nvSpPr>
        <p:spPr>
          <a:xfrm>
            <a:off x="684288" y="1067965"/>
            <a:ext cx="7775424" cy="3170058"/>
          </a:xfrm>
          <a:prstGeom prst="rect">
            <a:avLst/>
          </a:prstGeom>
          <a:noFill/>
          <a:ln>
            <a:noFill/>
          </a:ln>
        </p:spPr>
        <p:txBody>
          <a:bodyPr spcFirstLastPara="1" wrap="square" lIns="91425" tIns="45700" rIns="91425" bIns="45700" anchor="t" anchorCtr="0">
            <a:spAutoFit/>
          </a:bodyPr>
          <a:lstStyle/>
          <a:p>
            <a:r>
              <a:rPr lang="en-US" sz="2000" b="1" dirty="0">
                <a:solidFill>
                  <a:srgbClr val="5A0500"/>
                </a:solidFill>
                <a:latin typeface="Century Gothic" panose="020B0502020202020204" pitchFamily="34" charset="0"/>
              </a:rPr>
              <a:t>Scientists</a:t>
            </a:r>
            <a:r>
              <a:rPr lang="en-US" sz="2000" dirty="0">
                <a:solidFill>
                  <a:srgbClr val="5A0500"/>
                </a:solidFill>
                <a:latin typeface="Century Gothic" panose="020B0502020202020204" pitchFamily="34" charset="0"/>
              </a:rPr>
              <a:t> are people like you and me who study the </a:t>
            </a:r>
            <a:r>
              <a:rPr lang="en-US" sz="2000" b="1" dirty="0">
                <a:solidFill>
                  <a:srgbClr val="5A0500"/>
                </a:solidFill>
                <a:latin typeface="Century Gothic" panose="020B0502020202020204" pitchFamily="34" charset="0"/>
              </a:rPr>
              <a:t>natural world</a:t>
            </a:r>
            <a:r>
              <a:rPr lang="en-US" sz="2000" dirty="0">
                <a:solidFill>
                  <a:srgbClr val="5A0500"/>
                </a:solidFill>
                <a:latin typeface="Century Gothic" panose="020B0502020202020204" pitchFamily="34" charset="0"/>
              </a:rPr>
              <a:t>; </a:t>
            </a:r>
            <a:r>
              <a:rPr lang="en-US" sz="2000" b="1" i="1" dirty="0">
                <a:solidFill>
                  <a:srgbClr val="5A0500"/>
                </a:solidFill>
                <a:latin typeface="Century Gothic" panose="020B0502020202020204" pitchFamily="34" charset="0"/>
              </a:rPr>
              <a:t>neuroscience</a:t>
            </a:r>
            <a:r>
              <a:rPr lang="en-US" sz="2000" dirty="0">
                <a:solidFill>
                  <a:srgbClr val="5A0500"/>
                </a:solidFill>
                <a:latin typeface="Century Gothic" panose="020B0502020202020204" pitchFamily="34" charset="0"/>
              </a:rPr>
              <a:t> is all about the study of the </a:t>
            </a:r>
            <a:r>
              <a:rPr lang="en-US" sz="2000" b="1" dirty="0">
                <a:solidFill>
                  <a:srgbClr val="5A0500"/>
                </a:solidFill>
                <a:latin typeface="Century Gothic" panose="020B0502020202020204" pitchFamily="34" charset="0"/>
              </a:rPr>
              <a:t>brain</a:t>
            </a:r>
            <a:r>
              <a:rPr lang="en-US" sz="2000" dirty="0">
                <a:solidFill>
                  <a:srgbClr val="5A0500"/>
                </a:solidFill>
                <a:latin typeface="Century Gothic" panose="020B0502020202020204" pitchFamily="34" charset="0"/>
              </a:rPr>
              <a:t> and the nervous system. Our brains are </a:t>
            </a:r>
            <a:r>
              <a:rPr lang="en-US" sz="2000" b="1" dirty="0">
                <a:solidFill>
                  <a:srgbClr val="5A0500"/>
                </a:solidFill>
                <a:latin typeface="Century Gothic" panose="020B0502020202020204" pitchFamily="34" charset="0"/>
              </a:rPr>
              <a:t>organs</a:t>
            </a:r>
            <a:r>
              <a:rPr lang="en-US" sz="2000" dirty="0">
                <a:solidFill>
                  <a:srgbClr val="5A0500"/>
                </a:solidFill>
                <a:latin typeface="Century Gothic" panose="020B0502020202020204" pitchFamily="34" charset="0"/>
              </a:rPr>
              <a:t>, that is, a body part that has a </a:t>
            </a:r>
            <a:r>
              <a:rPr lang="en-US" sz="2000" b="1" dirty="0">
                <a:solidFill>
                  <a:srgbClr val="5A0500"/>
                </a:solidFill>
                <a:latin typeface="Century Gothic" panose="020B0502020202020204" pitchFamily="34" charset="0"/>
              </a:rPr>
              <a:t>unique</a:t>
            </a:r>
            <a:r>
              <a:rPr lang="en-US" sz="2000" dirty="0">
                <a:solidFill>
                  <a:srgbClr val="5A0500"/>
                </a:solidFill>
                <a:latin typeface="Century Gothic" panose="020B0502020202020204" pitchFamily="34" charset="0"/>
              </a:rPr>
              <a:t> function. </a:t>
            </a:r>
          </a:p>
          <a:p>
            <a:endParaRPr lang="en-US" sz="2000" dirty="0">
              <a:solidFill>
                <a:srgbClr val="5A0500"/>
              </a:solidFill>
              <a:latin typeface="Century Gothic" panose="020B0502020202020204" pitchFamily="34" charset="0"/>
            </a:endParaRPr>
          </a:p>
          <a:p>
            <a:r>
              <a:rPr lang="en-US" sz="2000" dirty="0">
                <a:solidFill>
                  <a:srgbClr val="5A0500"/>
                </a:solidFill>
                <a:latin typeface="Century Gothic" panose="020B0502020202020204" pitchFamily="34" charset="0"/>
              </a:rPr>
              <a:t>The </a:t>
            </a:r>
            <a:r>
              <a:rPr lang="en-US" sz="2000" i="1" dirty="0">
                <a:solidFill>
                  <a:srgbClr val="5A0500"/>
                </a:solidFill>
                <a:latin typeface="Century Gothic" panose="020B0502020202020204" pitchFamily="34" charset="0"/>
              </a:rPr>
              <a:t>nervous system </a:t>
            </a:r>
            <a:r>
              <a:rPr lang="en-US" sz="2000" dirty="0">
                <a:solidFill>
                  <a:srgbClr val="5A0500"/>
                </a:solidFill>
                <a:latin typeface="Century Gothic" panose="020B0502020202020204" pitchFamily="34" charset="0"/>
              </a:rPr>
              <a:t>is the </a:t>
            </a:r>
            <a:r>
              <a:rPr lang="en-US" sz="2000" b="1" dirty="0">
                <a:solidFill>
                  <a:srgbClr val="5A0500"/>
                </a:solidFill>
                <a:latin typeface="Century Gothic" panose="020B0502020202020204" pitchFamily="34" charset="0"/>
              </a:rPr>
              <a:t>ENTIRE</a:t>
            </a:r>
            <a:r>
              <a:rPr lang="en-US" sz="2000" dirty="0">
                <a:solidFill>
                  <a:srgbClr val="5A0500"/>
                </a:solidFill>
                <a:latin typeface="Century Gothic" panose="020B0502020202020204" pitchFamily="34" charset="0"/>
              </a:rPr>
              <a:t> combination of the brain, spinal cord, and nerves. The brain has bumps (</a:t>
            </a:r>
            <a:r>
              <a:rPr lang="en-US" sz="2000" b="1" dirty="0">
                <a:solidFill>
                  <a:srgbClr val="5A0500"/>
                </a:solidFill>
                <a:latin typeface="Century Gothic" panose="020B0502020202020204" pitchFamily="34" charset="0"/>
              </a:rPr>
              <a:t>gyri</a:t>
            </a:r>
            <a:r>
              <a:rPr lang="en-US" sz="2000" dirty="0">
                <a:solidFill>
                  <a:srgbClr val="5A0500"/>
                </a:solidFill>
                <a:latin typeface="Century Gothic" panose="020B0502020202020204" pitchFamily="34" charset="0"/>
              </a:rPr>
              <a:t>) and grooves (</a:t>
            </a:r>
            <a:r>
              <a:rPr lang="en-US" sz="2000" b="1" dirty="0">
                <a:solidFill>
                  <a:srgbClr val="5A0500"/>
                </a:solidFill>
                <a:latin typeface="Century Gothic" panose="020B0502020202020204" pitchFamily="34" charset="0"/>
              </a:rPr>
              <a:t>sulci</a:t>
            </a:r>
            <a:r>
              <a:rPr lang="en-US" sz="2000" dirty="0">
                <a:solidFill>
                  <a:srgbClr val="5A0500"/>
                </a:solidFill>
                <a:latin typeface="Century Gothic" panose="020B0502020202020204" pitchFamily="34" charset="0"/>
              </a:rPr>
              <a:t>) and becomes </a:t>
            </a:r>
            <a:r>
              <a:rPr lang="en-US" sz="2000" b="1" dirty="0">
                <a:solidFill>
                  <a:srgbClr val="5A0500"/>
                </a:solidFill>
                <a:latin typeface="Century Gothic" panose="020B0502020202020204" pitchFamily="34" charset="0"/>
              </a:rPr>
              <a:t>more folded over time</a:t>
            </a:r>
            <a:r>
              <a:rPr lang="en-US" sz="2000" dirty="0">
                <a:solidFill>
                  <a:srgbClr val="5A0500"/>
                </a:solidFill>
                <a:latin typeface="Century Gothic" panose="020B0502020202020204" pitchFamily="34" charset="0"/>
              </a:rPr>
              <a:t>. These folds are useful to store A LOT of information. </a:t>
            </a:r>
            <a:r>
              <a:rPr lang="en-US" sz="2000" b="1" dirty="0">
                <a:solidFill>
                  <a:srgbClr val="5A0500"/>
                </a:solidFill>
                <a:latin typeface="Century Gothic" panose="020B0502020202020204" pitchFamily="34" charset="0"/>
              </a:rPr>
              <a:t>Many animals have brains </a:t>
            </a:r>
            <a:r>
              <a:rPr lang="en-US" sz="2000" dirty="0">
                <a:solidFill>
                  <a:srgbClr val="5A0500"/>
                </a:solidFill>
                <a:latin typeface="Century Gothic" panose="020B0502020202020204" pitchFamily="34" charset="0"/>
              </a:rPr>
              <a:t>of different shapes and sizes (including humans).</a:t>
            </a:r>
          </a:p>
        </p:txBody>
      </p:sp>
      <p:pic>
        <p:nvPicPr>
          <p:cNvPr id="5" name="Google Shape;351;p28">
            <a:extLst>
              <a:ext uri="{FF2B5EF4-FFF2-40B4-BE49-F238E27FC236}">
                <a16:creationId xmlns:a16="http://schemas.microsoft.com/office/drawing/2014/main" id="{C9E29419-12AC-BA41-AD19-73D6B5BE1844}"/>
              </a:ext>
            </a:extLst>
          </p:cNvPr>
          <p:cNvPicPr preferRelativeResize="0"/>
          <p:nvPr/>
        </p:nvPicPr>
        <p:blipFill rotWithShape="1">
          <a:blip r:embed="rId3">
            <a:alphaModFix/>
          </a:blip>
          <a:srcRect/>
          <a:stretch/>
        </p:blipFill>
        <p:spPr>
          <a:xfrm>
            <a:off x="7021287" y="4474029"/>
            <a:ext cx="1809270" cy="2383970"/>
          </a:xfrm>
          <a:prstGeom prst="rect">
            <a:avLst/>
          </a:prstGeom>
          <a:noFill/>
          <a:ln>
            <a:noFill/>
          </a:ln>
        </p:spPr>
      </p:pic>
      <p:pic>
        <p:nvPicPr>
          <p:cNvPr id="6" name="Google Shape;148;p7">
            <a:extLst>
              <a:ext uri="{FF2B5EF4-FFF2-40B4-BE49-F238E27FC236}">
                <a16:creationId xmlns:a16="http://schemas.microsoft.com/office/drawing/2014/main" id="{FAF5D03E-C0CF-8A49-B83E-09184427CF0E}"/>
              </a:ext>
            </a:extLst>
          </p:cNvPr>
          <p:cNvPicPr preferRelativeResize="0"/>
          <p:nvPr/>
        </p:nvPicPr>
        <p:blipFill rotWithShape="1">
          <a:blip r:embed="rId4">
            <a:alphaModFix/>
          </a:blip>
          <a:srcRect/>
          <a:stretch/>
        </p:blipFill>
        <p:spPr>
          <a:xfrm>
            <a:off x="0" y="4763253"/>
            <a:ext cx="3543300" cy="2073728"/>
          </a:xfrm>
          <a:prstGeom prst="rect">
            <a:avLst/>
          </a:prstGeom>
          <a:noFill/>
          <a:ln>
            <a:noFill/>
          </a:ln>
        </p:spPr>
      </p:pic>
      <p:sp>
        <p:nvSpPr>
          <p:cNvPr id="7" name="Google Shape;149;p7">
            <a:extLst>
              <a:ext uri="{FF2B5EF4-FFF2-40B4-BE49-F238E27FC236}">
                <a16:creationId xmlns:a16="http://schemas.microsoft.com/office/drawing/2014/main" id="{0A377F10-8859-0A45-A8E6-173F497CFEFA}"/>
              </a:ext>
            </a:extLst>
          </p:cNvPr>
          <p:cNvSpPr txBox="1"/>
          <p:nvPr/>
        </p:nvSpPr>
        <p:spPr>
          <a:xfrm>
            <a:off x="3123731" y="4499888"/>
            <a:ext cx="10801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6"/>
                </a:solidFill>
                <a:latin typeface="Century Gothic"/>
                <a:ea typeface="Century Gothic"/>
                <a:cs typeface="Century Gothic"/>
                <a:sym typeface="Century Gothic"/>
              </a:rPr>
              <a:t>gyrus</a:t>
            </a:r>
            <a:endParaRPr dirty="0"/>
          </a:p>
        </p:txBody>
      </p:sp>
      <p:sp>
        <p:nvSpPr>
          <p:cNvPr id="8" name="Google Shape;150;p7">
            <a:extLst>
              <a:ext uri="{FF2B5EF4-FFF2-40B4-BE49-F238E27FC236}">
                <a16:creationId xmlns:a16="http://schemas.microsoft.com/office/drawing/2014/main" id="{9F650B8D-7A17-2741-B812-A492B90AF211}"/>
              </a:ext>
            </a:extLst>
          </p:cNvPr>
          <p:cNvSpPr txBox="1"/>
          <p:nvPr/>
        </p:nvSpPr>
        <p:spPr>
          <a:xfrm>
            <a:off x="319697" y="6500181"/>
            <a:ext cx="136815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accent5"/>
                </a:solidFill>
                <a:latin typeface="Century Gothic"/>
                <a:ea typeface="Century Gothic"/>
                <a:cs typeface="Century Gothic"/>
                <a:sym typeface="Century Gothic"/>
              </a:rPr>
              <a:t>sulcus</a:t>
            </a:r>
            <a:endParaRPr dirty="0"/>
          </a:p>
        </p:txBody>
      </p:sp>
    </p:spTree>
    <p:extLst>
      <p:ext uri="{BB962C8B-B14F-4D97-AF65-F5344CB8AC3E}">
        <p14:creationId xmlns:p14="http://schemas.microsoft.com/office/powerpoint/2010/main" val="3821938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1"/>
          <p:cNvSpPr txBox="1">
            <a:spLocks noGrp="1"/>
          </p:cNvSpPr>
          <p:nvPr>
            <p:ph type="body" idx="1"/>
          </p:nvPr>
        </p:nvSpPr>
        <p:spPr>
          <a:xfrm>
            <a:off x="457200" y="2662177"/>
            <a:ext cx="8229600" cy="100699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DE3525"/>
              </a:buClr>
              <a:buSzPts val="7200"/>
              <a:buNone/>
            </a:pPr>
            <a:r>
              <a:rPr lang="en-US" sz="7200" b="1">
                <a:solidFill>
                  <a:srgbClr val="DE3525"/>
                </a:solidFill>
                <a:latin typeface="Century Gothic"/>
                <a:ea typeface="Century Gothic"/>
                <a:cs typeface="Century Gothic"/>
                <a:sym typeface="Century Gothic"/>
              </a:rPr>
              <a:t>Questions?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2"/>
          <p:cNvSpPr txBox="1">
            <a:spLocks noGrp="1"/>
          </p:cNvSpPr>
          <p:nvPr>
            <p:ph type="body" idx="1"/>
          </p:nvPr>
        </p:nvSpPr>
        <p:spPr>
          <a:xfrm>
            <a:off x="457200" y="2662177"/>
            <a:ext cx="8229600" cy="100699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DE3525"/>
              </a:buClr>
              <a:buSzPts val="7200"/>
              <a:buNone/>
            </a:pPr>
            <a:r>
              <a:rPr lang="en-US" sz="7200" b="1">
                <a:solidFill>
                  <a:srgbClr val="DE3525"/>
                </a:solidFill>
                <a:latin typeface="Century Gothic"/>
                <a:ea typeface="Century Gothic"/>
                <a:cs typeface="Century Gothic"/>
                <a:sym typeface="Century Gothic"/>
              </a:rPr>
              <a:t>Supplementary</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3"/>
          <p:cNvSpPr/>
          <p:nvPr/>
        </p:nvSpPr>
        <p:spPr>
          <a:xfrm>
            <a:off x="0" y="1020726"/>
            <a:ext cx="9144000" cy="583727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2" name="Google Shape;392;p33" descr="D:\2011 Montréal\Dropbox\Perso\BrainReach\Intro\images\brains.png"/>
          <p:cNvPicPr preferRelativeResize="0"/>
          <p:nvPr/>
        </p:nvPicPr>
        <p:blipFill rotWithShape="1">
          <a:blip r:embed="rId3">
            <a:alphaModFix/>
          </a:blip>
          <a:srcRect/>
          <a:stretch/>
        </p:blipFill>
        <p:spPr>
          <a:xfrm>
            <a:off x="435549" y="1019364"/>
            <a:ext cx="8272902" cy="5838636"/>
          </a:xfrm>
          <a:prstGeom prst="rect">
            <a:avLst/>
          </a:prstGeom>
          <a:noFill/>
          <a:ln>
            <a:noFill/>
          </a:ln>
        </p:spPr>
      </p:pic>
      <p:sp>
        <p:nvSpPr>
          <p:cNvPr id="393" name="Google Shape;393;p33"/>
          <p:cNvSpPr txBox="1"/>
          <p:nvPr/>
        </p:nvSpPr>
        <p:spPr>
          <a:xfrm>
            <a:off x="0" y="271130"/>
            <a:ext cx="9144000" cy="74959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Not all brains are the same size!</a:t>
            </a:r>
            <a:endParaRPr/>
          </a:p>
        </p:txBody>
      </p:sp>
      <p:sp>
        <p:nvSpPr>
          <p:cNvPr id="394" name="Google Shape;394;p33"/>
          <p:cNvSpPr/>
          <p:nvPr/>
        </p:nvSpPr>
        <p:spPr>
          <a:xfrm>
            <a:off x="8501502" y="1019364"/>
            <a:ext cx="283149" cy="583863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4"/>
          <p:cNvPicPr preferRelativeResize="0">
            <a:picLocks noGrp="1"/>
          </p:cNvPicPr>
          <p:nvPr>
            <p:ph type="body" idx="1"/>
          </p:nvPr>
        </p:nvPicPr>
        <p:blipFill rotWithShape="1">
          <a:blip r:embed="rId3">
            <a:alphaModFix/>
          </a:blip>
          <a:srcRect/>
          <a:stretch/>
        </p:blipFill>
        <p:spPr>
          <a:xfrm>
            <a:off x="1123202" y="4189280"/>
            <a:ext cx="1888863" cy="2276617"/>
          </a:xfrm>
          <a:prstGeom prst="rect">
            <a:avLst/>
          </a:prstGeom>
          <a:noFill/>
          <a:ln>
            <a:noFill/>
          </a:ln>
        </p:spPr>
      </p:pic>
      <p:pic>
        <p:nvPicPr>
          <p:cNvPr id="114" name="Google Shape;114;p4"/>
          <p:cNvPicPr preferRelativeResize="0">
            <a:picLocks noGrp="1"/>
          </p:cNvPicPr>
          <p:nvPr>
            <p:ph type="body" idx="2"/>
          </p:nvPr>
        </p:nvPicPr>
        <p:blipFill rotWithShape="1">
          <a:blip r:embed="rId4">
            <a:alphaModFix/>
          </a:blip>
          <a:srcRect/>
          <a:stretch/>
        </p:blipFill>
        <p:spPr>
          <a:xfrm>
            <a:off x="5387911" y="3844400"/>
            <a:ext cx="2966378" cy="2966378"/>
          </a:xfrm>
          <a:prstGeom prst="rect">
            <a:avLst/>
          </a:prstGeom>
          <a:noFill/>
          <a:ln>
            <a:noFill/>
          </a:ln>
        </p:spPr>
      </p:pic>
      <p:pic>
        <p:nvPicPr>
          <p:cNvPr id="115" name="Google Shape;115;p4"/>
          <p:cNvPicPr preferRelativeResize="0"/>
          <p:nvPr/>
        </p:nvPicPr>
        <p:blipFill rotWithShape="1">
          <a:blip r:embed="rId5">
            <a:alphaModFix/>
          </a:blip>
          <a:srcRect t="2763"/>
          <a:stretch/>
        </p:blipFill>
        <p:spPr>
          <a:xfrm>
            <a:off x="5047576" y="1275906"/>
            <a:ext cx="3568811" cy="2776144"/>
          </a:xfrm>
          <a:prstGeom prst="rect">
            <a:avLst/>
          </a:prstGeom>
          <a:noFill/>
          <a:ln>
            <a:noFill/>
          </a:ln>
        </p:spPr>
      </p:pic>
      <p:pic>
        <p:nvPicPr>
          <p:cNvPr id="116" name="Google Shape;116;p4"/>
          <p:cNvPicPr preferRelativeResize="0"/>
          <p:nvPr/>
        </p:nvPicPr>
        <p:blipFill rotWithShape="1">
          <a:blip r:embed="rId6">
            <a:alphaModFix/>
          </a:blip>
          <a:srcRect t="2707"/>
          <a:stretch/>
        </p:blipFill>
        <p:spPr>
          <a:xfrm>
            <a:off x="245659" y="1275906"/>
            <a:ext cx="3643951" cy="2836255"/>
          </a:xfrm>
          <a:prstGeom prst="rect">
            <a:avLst/>
          </a:prstGeom>
          <a:noFill/>
          <a:ln>
            <a:noFill/>
          </a:ln>
        </p:spPr>
      </p:pic>
      <p:sp>
        <p:nvSpPr>
          <p:cNvPr id="117" name="Google Shape;117;p4"/>
          <p:cNvSpPr txBox="1"/>
          <p:nvPr/>
        </p:nvSpPr>
        <p:spPr>
          <a:xfrm>
            <a:off x="3648233" y="1327434"/>
            <a:ext cx="166423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dk1"/>
                </a:solidFill>
                <a:latin typeface="Century Gothic"/>
                <a:ea typeface="Century Gothic"/>
                <a:cs typeface="Century Gothic"/>
                <a:sym typeface="Century Gothic"/>
              </a:rPr>
              <a:t>Your Picture</a:t>
            </a:r>
            <a:endParaRPr/>
          </a:p>
        </p:txBody>
      </p:sp>
      <p:sp>
        <p:nvSpPr>
          <p:cNvPr id="118" name="Google Shape;118;p4"/>
          <p:cNvSpPr txBox="1"/>
          <p:nvPr/>
        </p:nvSpPr>
        <p:spPr>
          <a:xfrm>
            <a:off x="3494344" y="4755297"/>
            <a:ext cx="197201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0" u="none" strike="noStrike" cap="none">
                <a:solidFill>
                  <a:schemeClr val="dk1"/>
                </a:solidFill>
                <a:latin typeface="Century Gothic"/>
                <a:ea typeface="Century Gothic"/>
                <a:cs typeface="Century Gothic"/>
                <a:sym typeface="Century Gothic"/>
              </a:rPr>
              <a:t>Your Research</a:t>
            </a:r>
            <a:endParaRPr/>
          </a:p>
        </p:txBody>
      </p:sp>
      <p:cxnSp>
        <p:nvCxnSpPr>
          <p:cNvPr id="119" name="Google Shape;119;p4"/>
          <p:cNvCxnSpPr/>
          <p:nvPr/>
        </p:nvCxnSpPr>
        <p:spPr>
          <a:xfrm flipH="1">
            <a:off x="3012065" y="1720845"/>
            <a:ext cx="857054" cy="746647"/>
          </a:xfrm>
          <a:prstGeom prst="straightConnector1">
            <a:avLst/>
          </a:prstGeom>
          <a:noFill/>
          <a:ln w="28575" cap="flat" cmpd="sng">
            <a:solidFill>
              <a:schemeClr val="dk1"/>
            </a:solidFill>
            <a:prstDash val="solid"/>
            <a:round/>
            <a:headEnd type="none" w="sm" len="sm"/>
            <a:tailEnd type="stealth" w="med" len="med"/>
          </a:ln>
        </p:spPr>
      </p:cxnSp>
      <p:cxnSp>
        <p:nvCxnSpPr>
          <p:cNvPr id="120" name="Google Shape;120;p4"/>
          <p:cNvCxnSpPr/>
          <p:nvPr/>
        </p:nvCxnSpPr>
        <p:spPr>
          <a:xfrm>
            <a:off x="5097850" y="1720845"/>
            <a:ext cx="900750" cy="696036"/>
          </a:xfrm>
          <a:prstGeom prst="straightConnector1">
            <a:avLst/>
          </a:prstGeom>
          <a:noFill/>
          <a:ln w="28575" cap="flat" cmpd="sng">
            <a:solidFill>
              <a:schemeClr val="dk1"/>
            </a:solidFill>
            <a:prstDash val="solid"/>
            <a:round/>
            <a:headEnd type="none" w="sm" len="sm"/>
            <a:tailEnd type="stealth" w="med" len="med"/>
          </a:ln>
        </p:spPr>
      </p:cxnSp>
      <p:cxnSp>
        <p:nvCxnSpPr>
          <p:cNvPr id="121" name="Google Shape;121;p4"/>
          <p:cNvCxnSpPr/>
          <p:nvPr/>
        </p:nvCxnSpPr>
        <p:spPr>
          <a:xfrm flipH="1">
            <a:off x="2867958" y="5167110"/>
            <a:ext cx="900750" cy="696036"/>
          </a:xfrm>
          <a:prstGeom prst="straightConnector1">
            <a:avLst/>
          </a:prstGeom>
          <a:noFill/>
          <a:ln w="28575" cap="flat" cmpd="sng">
            <a:solidFill>
              <a:schemeClr val="dk1"/>
            </a:solidFill>
            <a:prstDash val="solid"/>
            <a:round/>
            <a:headEnd type="none" w="sm" len="sm"/>
            <a:tailEnd type="stealth" w="med" len="med"/>
          </a:ln>
        </p:spPr>
      </p:cxnSp>
      <p:cxnSp>
        <p:nvCxnSpPr>
          <p:cNvPr id="122" name="Google Shape;122;p4"/>
          <p:cNvCxnSpPr/>
          <p:nvPr/>
        </p:nvCxnSpPr>
        <p:spPr>
          <a:xfrm>
            <a:off x="5191851" y="5167110"/>
            <a:ext cx="900750" cy="696036"/>
          </a:xfrm>
          <a:prstGeom prst="straightConnector1">
            <a:avLst/>
          </a:prstGeom>
          <a:noFill/>
          <a:ln w="28575" cap="flat" cmpd="sng">
            <a:solidFill>
              <a:schemeClr val="dk1"/>
            </a:solidFill>
            <a:prstDash val="solid"/>
            <a:round/>
            <a:headEnd type="none" w="sm" len="sm"/>
            <a:tailEnd type="stealth" w="med" len="med"/>
          </a:ln>
        </p:spPr>
      </p:cxnSp>
      <p:sp>
        <p:nvSpPr>
          <p:cNvPr id="123" name="Google Shape;123;p4"/>
          <p:cNvSpPr txBox="1">
            <a:spLocks noGrp="1"/>
          </p:cNvSpPr>
          <p:nvPr>
            <p:ph type="title"/>
          </p:nvPr>
        </p:nvSpPr>
        <p:spPr>
          <a:xfrm>
            <a:off x="0" y="271130"/>
            <a:ext cx="9144000" cy="74959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What do we study?</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p:nvPr/>
        </p:nvSpPr>
        <p:spPr>
          <a:xfrm>
            <a:off x="457200" y="1329070"/>
            <a:ext cx="4412512" cy="2749956"/>
          </a:xfrm>
          <a:prstGeom prst="wedgeRoundRectCallout">
            <a:avLst>
              <a:gd name="adj1" fmla="val 72021"/>
              <a:gd name="adj2" fmla="val 42920"/>
              <a:gd name="adj3" fmla="val 16667"/>
            </a:avLst>
          </a:prstGeom>
          <a:solidFill>
            <a:schemeClr val="lt1"/>
          </a:solidFill>
          <a:ln w="28575" cap="flat" cmpd="sng">
            <a:solidFill>
              <a:srgbClr val="5A05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0" name="Google Shape;130;p5"/>
          <p:cNvSpPr txBox="1">
            <a:spLocks noGrp="1"/>
          </p:cNvSpPr>
          <p:nvPr>
            <p:ph type="title"/>
          </p:nvPr>
        </p:nvSpPr>
        <p:spPr>
          <a:xfrm>
            <a:off x="457200" y="271130"/>
            <a:ext cx="8229600" cy="749596"/>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Session 1: What is the brain?</a:t>
            </a:r>
            <a:endParaRPr sz="3600" b="1">
              <a:solidFill>
                <a:srgbClr val="DE3525"/>
              </a:solidFill>
              <a:latin typeface="Helvetica Neue Light"/>
              <a:ea typeface="Helvetica Neue Light"/>
              <a:cs typeface="Helvetica Neue Light"/>
              <a:sym typeface="Helvetica Neue Light"/>
            </a:endParaRPr>
          </a:p>
        </p:txBody>
      </p:sp>
      <p:sp>
        <p:nvSpPr>
          <p:cNvPr id="131" name="Google Shape;131;p5"/>
          <p:cNvSpPr txBox="1"/>
          <p:nvPr/>
        </p:nvSpPr>
        <p:spPr>
          <a:xfrm>
            <a:off x="659219" y="1329069"/>
            <a:ext cx="3955311" cy="2749957"/>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rgbClr val="5A0500"/>
              </a:buClr>
              <a:buSzPts val="3600"/>
              <a:buFont typeface="Century Gothic"/>
              <a:buNone/>
            </a:pPr>
            <a:r>
              <a:rPr lang="en-US" sz="3600" b="1" i="0" u="none" strike="noStrike" cap="none">
                <a:solidFill>
                  <a:srgbClr val="5A0500"/>
                </a:solidFill>
                <a:latin typeface="Century Gothic"/>
                <a:ea typeface="Century Gothic"/>
                <a:cs typeface="Century Gothic"/>
                <a:sym typeface="Century Gothic"/>
              </a:rPr>
              <a:t>What do you know about </a:t>
            </a:r>
            <a:endParaRPr/>
          </a:p>
          <a:p>
            <a:pPr marL="0" marR="0" lvl="0" indent="0" algn="ctr" rtl="0">
              <a:spcBef>
                <a:spcPts val="0"/>
              </a:spcBef>
              <a:spcAft>
                <a:spcPts val="0"/>
              </a:spcAft>
              <a:buClr>
                <a:srgbClr val="5A0500"/>
              </a:buClr>
              <a:buSzPts val="3600"/>
              <a:buFont typeface="Century Gothic"/>
              <a:buNone/>
            </a:pPr>
            <a:r>
              <a:rPr lang="en-US" sz="3600" b="1" i="0" u="none" strike="noStrike" cap="none">
                <a:solidFill>
                  <a:srgbClr val="5A0500"/>
                </a:solidFill>
                <a:latin typeface="Century Gothic"/>
                <a:ea typeface="Century Gothic"/>
                <a:cs typeface="Century Gothic"/>
                <a:sym typeface="Century Gothic"/>
              </a:rPr>
              <a:t>the brain?</a:t>
            </a:r>
            <a:endParaRPr/>
          </a:p>
        </p:txBody>
      </p:sp>
      <p:pic>
        <p:nvPicPr>
          <p:cNvPr id="132" name="Google Shape;132;p5"/>
          <p:cNvPicPr preferRelativeResize="0"/>
          <p:nvPr/>
        </p:nvPicPr>
        <p:blipFill rotWithShape="1">
          <a:blip r:embed="rId3">
            <a:alphaModFix/>
          </a:blip>
          <a:srcRect/>
          <a:stretch/>
        </p:blipFill>
        <p:spPr>
          <a:xfrm>
            <a:off x="197440" y="6347637"/>
            <a:ext cx="1620294" cy="441299"/>
          </a:xfrm>
          <a:prstGeom prst="rect">
            <a:avLst/>
          </a:prstGeom>
          <a:noFill/>
          <a:ln>
            <a:noFill/>
          </a:ln>
        </p:spPr>
      </p:pic>
      <p:pic>
        <p:nvPicPr>
          <p:cNvPr id="133" name="Google Shape;133;p5"/>
          <p:cNvPicPr preferRelativeResize="0"/>
          <p:nvPr/>
        </p:nvPicPr>
        <p:blipFill rotWithShape="1">
          <a:blip r:embed="rId4">
            <a:alphaModFix/>
          </a:blip>
          <a:srcRect/>
          <a:stretch/>
        </p:blipFill>
        <p:spPr>
          <a:xfrm>
            <a:off x="7231344" y="6366496"/>
            <a:ext cx="1715216" cy="403580"/>
          </a:xfrm>
          <a:prstGeom prst="rect">
            <a:avLst/>
          </a:prstGeom>
          <a:noFill/>
          <a:ln>
            <a:noFill/>
          </a:ln>
        </p:spPr>
      </p:pic>
      <p:pic>
        <p:nvPicPr>
          <p:cNvPr id="134" name="Google Shape;134;p5"/>
          <p:cNvPicPr preferRelativeResize="0"/>
          <p:nvPr/>
        </p:nvPicPr>
        <p:blipFill rotWithShape="1">
          <a:blip r:embed="rId5">
            <a:alphaModFix/>
          </a:blip>
          <a:srcRect/>
          <a:stretch/>
        </p:blipFill>
        <p:spPr>
          <a:xfrm>
            <a:off x="5669855" y="3242769"/>
            <a:ext cx="3044241" cy="2968388"/>
          </a:xfrm>
          <a:prstGeom prst="rect">
            <a:avLst/>
          </a:prstGeom>
          <a:noFill/>
          <a:ln>
            <a:noFill/>
          </a:ln>
        </p:spPr>
      </p:pic>
      <p:pic>
        <p:nvPicPr>
          <p:cNvPr id="135" name="Google Shape;135;p5"/>
          <p:cNvPicPr preferRelativeResize="0"/>
          <p:nvPr/>
        </p:nvPicPr>
        <p:blipFill rotWithShape="1">
          <a:blip r:embed="rId6">
            <a:alphaModFix/>
          </a:blip>
          <a:srcRect/>
          <a:stretch/>
        </p:blipFill>
        <p:spPr>
          <a:xfrm>
            <a:off x="3761853" y="6128160"/>
            <a:ext cx="1620294" cy="6607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6"/>
          <p:cNvPicPr preferRelativeResize="0"/>
          <p:nvPr/>
        </p:nvPicPr>
        <p:blipFill rotWithShape="1">
          <a:blip r:embed="rId3">
            <a:alphaModFix/>
          </a:blip>
          <a:srcRect/>
          <a:stretch/>
        </p:blipFill>
        <p:spPr>
          <a:xfrm>
            <a:off x="6506946" y="3168144"/>
            <a:ext cx="2312260" cy="3457220"/>
          </a:xfrm>
          <a:prstGeom prst="rect">
            <a:avLst/>
          </a:prstGeom>
          <a:noFill/>
          <a:ln>
            <a:noFill/>
          </a:ln>
        </p:spPr>
      </p:pic>
      <p:sp>
        <p:nvSpPr>
          <p:cNvPr id="142" name="Google Shape;142;p6"/>
          <p:cNvSpPr/>
          <p:nvPr/>
        </p:nvSpPr>
        <p:spPr>
          <a:xfrm>
            <a:off x="361184" y="109938"/>
            <a:ext cx="5768683" cy="4241929"/>
          </a:xfrm>
          <a:prstGeom prst="cloudCallout">
            <a:avLst>
              <a:gd name="adj1" fmla="val 59963"/>
              <a:gd name="adj2" fmla="val 45926"/>
            </a:avLst>
          </a:prstGeom>
          <a:solidFill>
            <a:srgbClr val="F2F2F2"/>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3" name="Google Shape;143;p6"/>
          <p:cNvSpPr txBox="1"/>
          <p:nvPr/>
        </p:nvSpPr>
        <p:spPr>
          <a:xfrm>
            <a:off x="1049867" y="1030573"/>
            <a:ext cx="4262177"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b="1" i="0" u="none" strike="noStrike" cap="none">
                <a:solidFill>
                  <a:srgbClr val="DE3525"/>
                </a:solidFill>
                <a:latin typeface="Century Gothic"/>
                <a:ea typeface="Century Gothic"/>
                <a:cs typeface="Century Gothic"/>
                <a:sym typeface="Century Gothic"/>
              </a:rPr>
              <a:t>Is the brain an organ?</a:t>
            </a:r>
            <a:endParaRPr/>
          </a:p>
          <a:p>
            <a:pPr marL="0" marR="0" lvl="0" indent="0" algn="ctr" rtl="0">
              <a:spcBef>
                <a:spcPts val="0"/>
              </a:spcBef>
              <a:spcAft>
                <a:spcPts val="0"/>
              </a:spcAft>
              <a:buNone/>
            </a:pPr>
            <a:endParaRPr sz="1600" b="1" i="0" u="none" strike="noStrike" cap="none">
              <a:solidFill>
                <a:srgbClr val="DE3525"/>
              </a:solidFill>
              <a:latin typeface="Century Gothic"/>
              <a:ea typeface="Century Gothic"/>
              <a:cs typeface="Century Gothic"/>
              <a:sym typeface="Century Gothic"/>
            </a:endParaRPr>
          </a:p>
          <a:p>
            <a:pPr marL="0" marR="0" lvl="0" indent="0" algn="ctr" rtl="0">
              <a:spcBef>
                <a:spcPts val="0"/>
              </a:spcBef>
              <a:spcAft>
                <a:spcPts val="0"/>
              </a:spcAft>
              <a:buNone/>
            </a:pPr>
            <a:endParaRPr sz="3600" b="1" i="0" u="none" strike="noStrike" cap="none">
              <a:solidFill>
                <a:srgbClr val="DE3525"/>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7"/>
          <p:cNvPicPr preferRelativeResize="0"/>
          <p:nvPr/>
        </p:nvPicPr>
        <p:blipFill rotWithShape="1">
          <a:blip r:embed="rId3">
            <a:alphaModFix/>
          </a:blip>
          <a:srcRect/>
          <a:stretch/>
        </p:blipFill>
        <p:spPr>
          <a:xfrm>
            <a:off x="6506946" y="3168144"/>
            <a:ext cx="2312260" cy="3457220"/>
          </a:xfrm>
          <a:prstGeom prst="rect">
            <a:avLst/>
          </a:prstGeom>
          <a:noFill/>
          <a:ln>
            <a:noFill/>
          </a:ln>
        </p:spPr>
      </p:pic>
      <p:sp>
        <p:nvSpPr>
          <p:cNvPr id="150" name="Google Shape;150;p7"/>
          <p:cNvSpPr/>
          <p:nvPr/>
        </p:nvSpPr>
        <p:spPr>
          <a:xfrm>
            <a:off x="361184" y="109938"/>
            <a:ext cx="5768683" cy="4241929"/>
          </a:xfrm>
          <a:prstGeom prst="cloudCallout">
            <a:avLst>
              <a:gd name="adj1" fmla="val 59963"/>
              <a:gd name="adj2" fmla="val 45926"/>
            </a:avLst>
          </a:prstGeom>
          <a:solidFill>
            <a:srgbClr val="F2F2F2"/>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1" name="Google Shape;151;p7"/>
          <p:cNvSpPr txBox="1"/>
          <p:nvPr/>
        </p:nvSpPr>
        <p:spPr>
          <a:xfrm>
            <a:off x="1049867" y="1030573"/>
            <a:ext cx="4262177" cy="24314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b="1" i="0" u="none" strike="noStrike" cap="none">
                <a:solidFill>
                  <a:srgbClr val="DE3525"/>
                </a:solidFill>
                <a:latin typeface="Century Gothic"/>
                <a:ea typeface="Century Gothic"/>
                <a:cs typeface="Century Gothic"/>
                <a:sym typeface="Century Gothic"/>
              </a:rPr>
              <a:t>Is the brain an organ?</a:t>
            </a:r>
            <a:endParaRPr/>
          </a:p>
          <a:p>
            <a:pPr marL="0" marR="0" lvl="0" indent="0" algn="ctr" rtl="0">
              <a:spcBef>
                <a:spcPts val="0"/>
              </a:spcBef>
              <a:spcAft>
                <a:spcPts val="0"/>
              </a:spcAft>
              <a:buNone/>
            </a:pPr>
            <a:endParaRPr sz="1600" b="1" i="0" u="none" strike="noStrike" cap="none">
              <a:solidFill>
                <a:srgbClr val="DE3525"/>
              </a:solidFill>
              <a:latin typeface="Century Gothic"/>
              <a:ea typeface="Century Gothic"/>
              <a:cs typeface="Century Gothic"/>
              <a:sym typeface="Century Gothic"/>
            </a:endParaRPr>
          </a:p>
          <a:p>
            <a:pPr marL="0" marR="0" lvl="0" indent="0" algn="ctr" rtl="0">
              <a:spcBef>
                <a:spcPts val="0"/>
              </a:spcBef>
              <a:spcAft>
                <a:spcPts val="0"/>
              </a:spcAft>
              <a:buNone/>
            </a:pPr>
            <a:r>
              <a:rPr lang="en-US" sz="3400" b="1" i="0" u="none" strike="noStrike" cap="none">
                <a:solidFill>
                  <a:srgbClr val="DE3525"/>
                </a:solidFill>
                <a:latin typeface="Century Gothic"/>
                <a:ea typeface="Century Gothic"/>
                <a:cs typeface="Century Gothic"/>
                <a:sym typeface="Century Gothic"/>
              </a:rPr>
              <a:t>What are </a:t>
            </a:r>
            <a:endParaRPr/>
          </a:p>
          <a:p>
            <a:pPr marL="0" marR="0" lvl="0" indent="0" algn="ctr" rtl="0">
              <a:spcBef>
                <a:spcPts val="0"/>
              </a:spcBef>
              <a:spcAft>
                <a:spcPts val="0"/>
              </a:spcAft>
              <a:buNone/>
            </a:pPr>
            <a:r>
              <a:rPr lang="en-US" sz="3400" b="1" i="0" u="none" strike="noStrike" cap="none">
                <a:solidFill>
                  <a:srgbClr val="DE3525"/>
                </a:solidFill>
                <a:latin typeface="Century Gothic"/>
                <a:ea typeface="Century Gothic"/>
                <a:cs typeface="Century Gothic"/>
                <a:sym typeface="Century Gothic"/>
              </a:rPr>
              <a:t>organs?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8"/>
          <p:cNvSpPr/>
          <p:nvPr/>
        </p:nvSpPr>
        <p:spPr>
          <a:xfrm>
            <a:off x="3657601" y="2030819"/>
            <a:ext cx="5188688" cy="2084524"/>
          </a:xfrm>
          <a:prstGeom prst="wedgeRoundRectCallout">
            <a:avLst>
              <a:gd name="adj1" fmla="val -2856"/>
              <a:gd name="adj2" fmla="val 73722"/>
              <a:gd name="adj3" fmla="val 16667"/>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8" name="Google Shape;158;p8"/>
          <p:cNvSpPr txBox="1"/>
          <p:nvPr/>
        </p:nvSpPr>
        <p:spPr>
          <a:xfrm>
            <a:off x="3407018" y="2256062"/>
            <a:ext cx="5736981" cy="126883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200"/>
              <a:buFont typeface="Calibri"/>
              <a:buNone/>
            </a:pPr>
            <a:endParaRPr sz="2200" b="1" i="0" u="none" strike="noStrike" cap="none" dirty="0">
              <a:solidFill>
                <a:srgbClr val="5A0500"/>
              </a:solidFill>
              <a:latin typeface="Century Gothic"/>
              <a:ea typeface="Century Gothic"/>
              <a:cs typeface="Century Gothic"/>
              <a:sym typeface="Century Gothic"/>
            </a:endParaRPr>
          </a:p>
          <a:p>
            <a:pPr marL="0" marR="0" lvl="0" indent="0" algn="ctr" rtl="0">
              <a:spcBef>
                <a:spcPts val="0"/>
              </a:spcBef>
              <a:spcAft>
                <a:spcPts val="0"/>
              </a:spcAft>
              <a:buClr>
                <a:srgbClr val="5A0500"/>
              </a:buClr>
              <a:buSzPts val="2200"/>
              <a:buFont typeface="Century Gothic"/>
              <a:buNone/>
            </a:pPr>
            <a:r>
              <a:rPr lang="en-US" sz="2200" b="1" i="0" u="none" strike="noStrike" cap="none" dirty="0">
                <a:solidFill>
                  <a:srgbClr val="5A0500"/>
                </a:solidFill>
                <a:latin typeface="Century Gothic"/>
                <a:ea typeface="Century Gothic"/>
                <a:cs typeface="Century Gothic"/>
                <a:sym typeface="Century Gothic"/>
              </a:rPr>
              <a:t> Examine the </a:t>
            </a:r>
            <a:r>
              <a:rPr lang="en-US" sz="2200" b="1" i="0" u="none" strike="noStrike" cap="none" dirty="0">
                <a:solidFill>
                  <a:srgbClr val="5A0500"/>
                </a:solidFill>
                <a:latin typeface="Century Gothic"/>
                <a:ea typeface="Century Gothic"/>
                <a:cs typeface="Century Gothic"/>
                <a:sym typeface="Century Gothic"/>
                <a:hlinkClick r:id="rId3"/>
              </a:rPr>
              <a:t>human body model </a:t>
            </a:r>
            <a:endParaRPr dirty="0"/>
          </a:p>
          <a:p>
            <a:pPr marL="0" marR="0" lvl="0" indent="0" algn="ctr" rtl="0">
              <a:spcBef>
                <a:spcPts val="0"/>
              </a:spcBef>
              <a:spcAft>
                <a:spcPts val="0"/>
              </a:spcAft>
              <a:buClr>
                <a:schemeClr val="dk1"/>
              </a:buClr>
              <a:buSzPts val="2200"/>
              <a:buFont typeface="Calibri"/>
              <a:buNone/>
            </a:pPr>
            <a:endParaRPr sz="2200" b="1" i="0" u="none" strike="noStrike" cap="none" dirty="0">
              <a:solidFill>
                <a:srgbClr val="5A0500"/>
              </a:solidFill>
              <a:latin typeface="Century Gothic"/>
              <a:ea typeface="Century Gothic"/>
              <a:cs typeface="Century Gothic"/>
              <a:sym typeface="Century Gothic"/>
            </a:endParaRPr>
          </a:p>
          <a:p>
            <a:pPr marL="0" marR="0" lvl="0" indent="0" algn="ctr" rtl="0">
              <a:spcBef>
                <a:spcPts val="0"/>
              </a:spcBef>
              <a:spcAft>
                <a:spcPts val="0"/>
              </a:spcAft>
              <a:buClr>
                <a:srgbClr val="5A0500"/>
              </a:buClr>
              <a:buSzPts val="2200"/>
              <a:buFont typeface="Century Gothic"/>
              <a:buNone/>
            </a:pPr>
            <a:r>
              <a:rPr lang="en-US" sz="2200" b="1" i="0" u="none" strike="noStrike" cap="none" dirty="0">
                <a:solidFill>
                  <a:srgbClr val="5A0500"/>
                </a:solidFill>
                <a:latin typeface="Century Gothic"/>
                <a:ea typeface="Century Gothic"/>
                <a:cs typeface="Century Gothic"/>
                <a:sym typeface="Century Gothic"/>
              </a:rPr>
              <a:t>Do you recognize any other organs?</a:t>
            </a:r>
            <a:endParaRPr sz="2200" b="1" i="0" u="none" strike="noStrike" cap="none" dirty="0">
              <a:solidFill>
                <a:srgbClr val="5A0500"/>
              </a:solidFill>
              <a:latin typeface="Helvetica Neue"/>
              <a:ea typeface="Helvetica Neue"/>
              <a:cs typeface="Helvetica Neue"/>
              <a:sym typeface="Helvetica Neue"/>
            </a:endParaRPr>
          </a:p>
          <a:p>
            <a:pPr marL="0" marR="0" lvl="0" indent="0" algn="ctr" rtl="0">
              <a:spcBef>
                <a:spcPts val="0"/>
              </a:spcBef>
              <a:spcAft>
                <a:spcPts val="0"/>
              </a:spcAft>
              <a:buClr>
                <a:schemeClr val="dk1"/>
              </a:buClr>
              <a:buSzPts val="2200"/>
              <a:buFont typeface="Calibri"/>
              <a:buNone/>
            </a:pPr>
            <a:endParaRPr sz="2200" b="1" i="0" u="none" strike="noStrike" cap="none" dirty="0">
              <a:solidFill>
                <a:srgbClr val="5A0500"/>
              </a:solidFill>
              <a:latin typeface="Century Gothic"/>
              <a:ea typeface="Century Gothic"/>
              <a:cs typeface="Century Gothic"/>
              <a:sym typeface="Century Gothic"/>
            </a:endParaRPr>
          </a:p>
          <a:p>
            <a:pPr marL="0" marR="0" lvl="0" indent="0" algn="ctr" rtl="0">
              <a:spcBef>
                <a:spcPts val="0"/>
              </a:spcBef>
              <a:spcAft>
                <a:spcPts val="0"/>
              </a:spcAft>
              <a:buClr>
                <a:srgbClr val="5A0500"/>
              </a:buClr>
              <a:buSzPts val="2200"/>
              <a:buFont typeface="Century Gothic"/>
              <a:buNone/>
            </a:pPr>
            <a:r>
              <a:rPr lang="en-US" sz="2200" b="1" i="0" u="none" strike="noStrike" cap="none" dirty="0">
                <a:solidFill>
                  <a:srgbClr val="5A0500"/>
                </a:solidFill>
                <a:latin typeface="Century Gothic"/>
                <a:ea typeface="Century Gothic"/>
                <a:cs typeface="Century Gothic"/>
                <a:sym typeface="Century Gothic"/>
              </a:rPr>
              <a:t>Write a list!</a:t>
            </a:r>
            <a:endParaRPr dirty="0"/>
          </a:p>
        </p:txBody>
      </p:sp>
      <p:sp>
        <p:nvSpPr>
          <p:cNvPr id="159" name="Google Shape;159;p8"/>
          <p:cNvSpPr txBox="1"/>
          <p:nvPr/>
        </p:nvSpPr>
        <p:spPr>
          <a:xfrm>
            <a:off x="2454683" y="481629"/>
            <a:ext cx="80021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a:solidFill>
                  <a:schemeClr val="lt1"/>
                </a:solidFill>
                <a:latin typeface="Century Gothic"/>
                <a:ea typeface="Century Gothic"/>
                <a:cs typeface="Century Gothic"/>
                <a:sym typeface="Century Gothic"/>
              </a:rPr>
              <a:t>Brain</a:t>
            </a:r>
            <a:endParaRPr/>
          </a:p>
        </p:txBody>
      </p:sp>
      <p:sp>
        <p:nvSpPr>
          <p:cNvPr id="160" name="Google Shape;160;p8"/>
          <p:cNvSpPr txBox="1">
            <a:spLocks noGrp="1"/>
          </p:cNvSpPr>
          <p:nvPr>
            <p:ph type="title"/>
          </p:nvPr>
        </p:nvSpPr>
        <p:spPr>
          <a:xfrm>
            <a:off x="3407018" y="274638"/>
            <a:ext cx="5736982"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DE3525"/>
              </a:buClr>
              <a:buSzPts val="3600"/>
              <a:buFont typeface="Century Gothic"/>
              <a:buNone/>
            </a:pPr>
            <a:r>
              <a:rPr lang="en-US" sz="3600" b="1">
                <a:solidFill>
                  <a:srgbClr val="DE3525"/>
                </a:solidFill>
                <a:latin typeface="Century Gothic"/>
                <a:ea typeface="Century Gothic"/>
                <a:cs typeface="Century Gothic"/>
                <a:sym typeface="Century Gothic"/>
              </a:rPr>
              <a:t>The brain is an organ </a:t>
            </a:r>
            <a:br>
              <a:rPr lang="en-US" sz="3600" b="1">
                <a:solidFill>
                  <a:srgbClr val="DE3525"/>
                </a:solidFill>
                <a:latin typeface="Century Gothic"/>
                <a:ea typeface="Century Gothic"/>
                <a:cs typeface="Century Gothic"/>
                <a:sym typeface="Century Gothic"/>
              </a:rPr>
            </a:br>
            <a:r>
              <a:rPr lang="en-US" sz="3600" b="1">
                <a:solidFill>
                  <a:srgbClr val="DE3525"/>
                </a:solidFill>
                <a:latin typeface="Century Gothic"/>
                <a:ea typeface="Century Gothic"/>
                <a:cs typeface="Century Gothic"/>
                <a:sym typeface="Century Gothic"/>
              </a:rPr>
              <a:t>in our body</a:t>
            </a:r>
            <a:endParaRPr/>
          </a:p>
        </p:txBody>
      </p:sp>
      <p:grpSp>
        <p:nvGrpSpPr>
          <p:cNvPr id="161" name="Google Shape;161;p8"/>
          <p:cNvGrpSpPr/>
          <p:nvPr/>
        </p:nvGrpSpPr>
        <p:grpSpPr>
          <a:xfrm>
            <a:off x="1939713" y="649787"/>
            <a:ext cx="514995" cy="63795"/>
            <a:chOff x="6613452" y="1861899"/>
            <a:chExt cx="514995" cy="63795"/>
          </a:xfrm>
        </p:grpSpPr>
        <p:sp>
          <p:nvSpPr>
            <p:cNvPr id="162" name="Google Shape;162;p8"/>
            <p:cNvSpPr/>
            <p:nvPr/>
          </p:nvSpPr>
          <p:spPr>
            <a:xfrm>
              <a:off x="6613452" y="1861899"/>
              <a:ext cx="63795" cy="63795"/>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163" name="Google Shape;163;p8"/>
            <p:cNvCxnSpPr>
              <a:stCxn id="162" idx="6"/>
              <a:endCxn id="159" idx="1"/>
            </p:cNvCxnSpPr>
            <p:nvPr/>
          </p:nvCxnSpPr>
          <p:spPr>
            <a:xfrm>
              <a:off x="6677247" y="1893797"/>
              <a:ext cx="451200" cy="0"/>
            </a:xfrm>
            <a:prstGeom prst="straightConnector1">
              <a:avLst/>
            </a:prstGeom>
            <a:noFill/>
            <a:ln w="12700" cap="flat" cmpd="sng">
              <a:solidFill>
                <a:schemeClr val="lt1"/>
              </a:solidFill>
              <a:prstDash val="solid"/>
              <a:round/>
              <a:headEnd type="none" w="sm" len="sm"/>
              <a:tailEnd type="none" w="sm" len="sm"/>
            </a:ln>
          </p:spPr>
        </p:cxnSp>
      </p:grpSp>
      <p:grpSp>
        <p:nvGrpSpPr>
          <p:cNvPr id="164" name="Google Shape;164;p8"/>
          <p:cNvGrpSpPr/>
          <p:nvPr/>
        </p:nvGrpSpPr>
        <p:grpSpPr>
          <a:xfrm>
            <a:off x="-1" y="-95079"/>
            <a:ext cx="3254903" cy="6953079"/>
            <a:chOff x="3281316" y="-95080"/>
            <a:chExt cx="3254903" cy="6953079"/>
          </a:xfrm>
        </p:grpSpPr>
        <p:sp>
          <p:nvSpPr>
            <p:cNvPr id="165" name="Google Shape;165;p8"/>
            <p:cNvSpPr/>
            <p:nvPr/>
          </p:nvSpPr>
          <p:spPr>
            <a:xfrm>
              <a:off x="3281316" y="0"/>
              <a:ext cx="3254903" cy="6857999"/>
            </a:xfrm>
            <a:prstGeom prst="rect">
              <a:avLst/>
            </a:prstGeom>
            <a:solidFill>
              <a:srgbClr val="49B5B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6" name="Google Shape;166;p8"/>
            <p:cNvPicPr preferRelativeResize="0"/>
            <p:nvPr/>
          </p:nvPicPr>
          <p:blipFill rotWithShape="1">
            <a:blip r:embed="rId4">
              <a:alphaModFix/>
            </a:blip>
            <a:srcRect/>
            <a:stretch/>
          </p:blipFill>
          <p:spPr>
            <a:xfrm>
              <a:off x="3379335" y="0"/>
              <a:ext cx="3002878" cy="6813348"/>
            </a:xfrm>
            <a:prstGeom prst="rect">
              <a:avLst/>
            </a:prstGeom>
            <a:noFill/>
            <a:ln>
              <a:noFill/>
            </a:ln>
          </p:spPr>
        </p:pic>
        <p:pic>
          <p:nvPicPr>
            <p:cNvPr id="167" name="Google Shape;167;p8"/>
            <p:cNvPicPr preferRelativeResize="0"/>
            <p:nvPr/>
          </p:nvPicPr>
          <p:blipFill rotWithShape="1">
            <a:blip r:embed="rId5">
              <a:alphaModFix/>
              <a:extLst>
                <a:ext uri="{BEBA8EAE-BF5A-486C-A8C5-ECC9F3942E4B}">
                  <a14:imgProps xmlns:a14="http://schemas.microsoft.com/office/drawing/2010/main">
                    <a14:imgLayer r:embed="rId6">
                      <a14:imgEffect>
                        <a14:backgroundRemoval t="2735" b="24618" l="3171" r="28536"/>
                      </a14:imgEffect>
                    </a14:imgLayer>
                  </a14:imgProps>
                </a:ext>
              </a:extLst>
            </a:blip>
            <a:srcRect r="68293" b="72647"/>
            <a:stretch/>
          </p:blipFill>
          <p:spPr>
            <a:xfrm>
              <a:off x="4443301" y="-95080"/>
              <a:ext cx="834613" cy="720000"/>
            </a:xfrm>
            <a:prstGeom prst="rect">
              <a:avLst/>
            </a:prstGeom>
            <a:noFill/>
            <a:ln>
              <a:noFill/>
            </a:ln>
          </p:spPr>
        </p:pic>
      </p:grpSp>
      <p:pic>
        <p:nvPicPr>
          <p:cNvPr id="168" name="Google Shape;168;p8"/>
          <p:cNvPicPr preferRelativeResize="0"/>
          <p:nvPr/>
        </p:nvPicPr>
        <p:blipFill rotWithShape="1">
          <a:blip r:embed="rId7">
            <a:alphaModFix/>
          </a:blip>
          <a:srcRect/>
          <a:stretch/>
        </p:blipFill>
        <p:spPr>
          <a:xfrm>
            <a:off x="5568947" y="4258698"/>
            <a:ext cx="1467713" cy="219447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9"/>
          <p:cNvPicPr preferRelativeResize="0"/>
          <p:nvPr/>
        </p:nvPicPr>
        <p:blipFill rotWithShape="1">
          <a:blip r:embed="rId3">
            <a:alphaModFix/>
          </a:blip>
          <a:srcRect/>
          <a:stretch/>
        </p:blipFill>
        <p:spPr>
          <a:xfrm>
            <a:off x="6506946" y="3168144"/>
            <a:ext cx="2312260" cy="3457220"/>
          </a:xfrm>
          <a:prstGeom prst="rect">
            <a:avLst/>
          </a:prstGeom>
          <a:noFill/>
          <a:ln>
            <a:noFill/>
          </a:ln>
        </p:spPr>
      </p:pic>
      <p:sp>
        <p:nvSpPr>
          <p:cNvPr id="175" name="Google Shape;175;p9"/>
          <p:cNvSpPr/>
          <p:nvPr/>
        </p:nvSpPr>
        <p:spPr>
          <a:xfrm>
            <a:off x="361184" y="109938"/>
            <a:ext cx="5768683" cy="4241929"/>
          </a:xfrm>
          <a:prstGeom prst="cloudCallout">
            <a:avLst>
              <a:gd name="adj1" fmla="val 59963"/>
              <a:gd name="adj2" fmla="val 45926"/>
            </a:avLst>
          </a:prstGeom>
          <a:solidFill>
            <a:srgbClr val="F2F2F2"/>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9"/>
          <p:cNvSpPr txBox="1"/>
          <p:nvPr/>
        </p:nvSpPr>
        <p:spPr>
          <a:xfrm>
            <a:off x="1049867" y="1030573"/>
            <a:ext cx="4262177"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b="1">
                <a:solidFill>
                  <a:srgbClr val="DE3525"/>
                </a:solidFill>
                <a:latin typeface="Century Gothic"/>
                <a:ea typeface="Century Gothic"/>
                <a:cs typeface="Century Gothic"/>
                <a:sym typeface="Century Gothic"/>
              </a:rPr>
              <a:t>Do organs work</a:t>
            </a:r>
            <a:endParaRPr/>
          </a:p>
          <a:p>
            <a:pPr marL="0" marR="0" lvl="0" indent="0" algn="ctr" rtl="0">
              <a:spcBef>
                <a:spcPts val="0"/>
              </a:spcBef>
              <a:spcAft>
                <a:spcPts val="0"/>
              </a:spcAft>
              <a:buNone/>
            </a:pPr>
            <a:r>
              <a:rPr lang="en-US" sz="3400" b="1">
                <a:solidFill>
                  <a:srgbClr val="DE3525"/>
                </a:solidFill>
                <a:latin typeface="Century Gothic"/>
                <a:ea typeface="Century Gothic"/>
                <a:cs typeface="Century Gothic"/>
                <a:sym typeface="Century Gothic"/>
              </a:rPr>
              <a:t>alone?</a:t>
            </a:r>
            <a:endParaRPr/>
          </a:p>
          <a:p>
            <a:pPr marL="0" marR="0" lvl="0" indent="0" algn="ctr" rtl="0">
              <a:spcBef>
                <a:spcPts val="0"/>
              </a:spcBef>
              <a:spcAft>
                <a:spcPts val="0"/>
              </a:spcAft>
              <a:buNone/>
            </a:pPr>
            <a:endParaRPr sz="1600" b="1">
              <a:solidFill>
                <a:srgbClr val="DE3525"/>
              </a:solidFill>
              <a:latin typeface="Century Gothic"/>
              <a:ea typeface="Century Gothic"/>
              <a:cs typeface="Century Gothic"/>
              <a:sym typeface="Century Gothic"/>
            </a:endParaRPr>
          </a:p>
          <a:p>
            <a:pPr marL="0" marR="0" lvl="0" indent="0" algn="ctr" rtl="0">
              <a:spcBef>
                <a:spcPts val="0"/>
              </a:spcBef>
              <a:spcAft>
                <a:spcPts val="0"/>
              </a:spcAft>
              <a:buNone/>
            </a:pPr>
            <a:endParaRPr sz="3600" b="1">
              <a:solidFill>
                <a:srgbClr val="DE3525"/>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TotalTime>
  <Words>8599</Words>
  <Application>Microsoft Macintosh PowerPoint</Application>
  <PresentationFormat>On-screen Show (4:3)</PresentationFormat>
  <Paragraphs>550</Paragraphs>
  <Slides>39</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Helvetica Neue</vt:lpstr>
      <vt:lpstr>Helvetica Neue Light</vt:lpstr>
      <vt:lpstr>Century Gothic</vt:lpstr>
      <vt:lpstr>Calibri</vt:lpstr>
      <vt:lpstr>Thème Office</vt:lpstr>
      <vt:lpstr>PowerPoint Presentation</vt:lpstr>
      <vt:lpstr>PowerPoint Presentation</vt:lpstr>
      <vt:lpstr>What is SCIENCE?</vt:lpstr>
      <vt:lpstr>What do we study?</vt:lpstr>
      <vt:lpstr>Session 1: What is the brain?</vt:lpstr>
      <vt:lpstr>PowerPoint Presentation</vt:lpstr>
      <vt:lpstr>PowerPoint Presentation</vt:lpstr>
      <vt:lpstr>The brain is an organ  in our 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dc:creator>
  <cp:lastModifiedBy>Alexander Bailey</cp:lastModifiedBy>
  <cp:revision>186</cp:revision>
  <cp:lastPrinted>2020-11-06T23:07:54Z</cp:lastPrinted>
  <dcterms:created xsi:type="dcterms:W3CDTF">2011-08-03T19:55:20Z</dcterms:created>
  <dcterms:modified xsi:type="dcterms:W3CDTF">2021-01-16T22:57:13Z</dcterms:modified>
</cp:coreProperties>
</file>